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3" r:id="rId6"/>
    <p:sldId id="270" r:id="rId7"/>
    <p:sldId id="262" r:id="rId8"/>
    <p:sldId id="257" r:id="rId9"/>
    <p:sldId id="272" r:id="rId10"/>
    <p:sldId id="273" r:id="rId11"/>
    <p:sldId id="258" r:id="rId12"/>
    <p:sldId id="274" r:id="rId13"/>
    <p:sldId id="268" r:id="rId14"/>
    <p:sldId id="267" r:id="rId15"/>
    <p:sldId id="259" r:id="rId16"/>
    <p:sldId id="260" r:id="rId17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978" autoAdjust="0"/>
  </p:normalViewPr>
  <p:slideViewPr>
    <p:cSldViewPr snapToGrid="0">
      <p:cViewPr>
        <p:scale>
          <a:sx n="70" d="100"/>
          <a:sy n="70" d="100"/>
        </p:scale>
        <p:origin x="116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9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8F612-3EA4-445A-B54D-8E166BEDB5E5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95EAFB4C-11FD-4E58-9A6A-3D7E9119E341}">
      <dgm:prSet phldrT="[Tekst]"/>
      <dgm:spPr/>
      <dgm:t>
        <a:bodyPr/>
        <a:lstStyle/>
        <a:p>
          <a:r>
            <a:rPr lang="pl-PL" dirty="0" err="1"/>
            <a:t>Introduction</a:t>
          </a:r>
          <a:endParaRPr lang="pl-PL" dirty="0"/>
        </a:p>
      </dgm:t>
    </dgm:pt>
    <dgm:pt modelId="{072059FB-7FC8-49CA-BD19-0E428A8EF833}" type="parTrans" cxnId="{880022DE-58B0-4CC7-8E81-7D8A58C4F5C2}">
      <dgm:prSet/>
      <dgm:spPr/>
      <dgm:t>
        <a:bodyPr/>
        <a:lstStyle/>
        <a:p>
          <a:endParaRPr lang="pl-PL"/>
        </a:p>
      </dgm:t>
    </dgm:pt>
    <dgm:pt modelId="{6142E6C5-6CC4-4107-8917-628A085D7EC0}" type="sibTrans" cxnId="{880022DE-58B0-4CC7-8E81-7D8A58C4F5C2}">
      <dgm:prSet/>
      <dgm:spPr/>
      <dgm:t>
        <a:bodyPr/>
        <a:lstStyle/>
        <a:p>
          <a:endParaRPr lang="pl-PL"/>
        </a:p>
      </dgm:t>
    </dgm:pt>
    <dgm:pt modelId="{DD9C4683-8DF4-44F6-A6CA-B515B3A88970}">
      <dgm:prSet phldrT="[Tekst]"/>
      <dgm:spPr/>
      <dgm:t>
        <a:bodyPr/>
        <a:lstStyle/>
        <a:p>
          <a:r>
            <a:rPr lang="pl-PL" dirty="0"/>
            <a:t>Analysis </a:t>
          </a:r>
          <a:r>
            <a:rPr lang="pl-PL" dirty="0" err="1"/>
            <a:t>process</a:t>
          </a:r>
          <a:endParaRPr lang="pl-PL" dirty="0"/>
        </a:p>
      </dgm:t>
    </dgm:pt>
    <dgm:pt modelId="{67978482-3CAC-4851-B462-34FED94ECCED}" type="parTrans" cxnId="{7D2E7E22-7705-4E30-956B-C8D0B2FDCE16}">
      <dgm:prSet/>
      <dgm:spPr/>
      <dgm:t>
        <a:bodyPr/>
        <a:lstStyle/>
        <a:p>
          <a:endParaRPr lang="pl-PL"/>
        </a:p>
      </dgm:t>
    </dgm:pt>
    <dgm:pt modelId="{4272220A-5023-4315-898D-9C6971DB04BD}" type="sibTrans" cxnId="{7D2E7E22-7705-4E30-956B-C8D0B2FDCE16}">
      <dgm:prSet/>
      <dgm:spPr/>
      <dgm:t>
        <a:bodyPr/>
        <a:lstStyle/>
        <a:p>
          <a:endParaRPr lang="pl-PL"/>
        </a:p>
      </dgm:t>
    </dgm:pt>
    <dgm:pt modelId="{0E23A65C-B362-4398-939B-14BD116B2DA9}">
      <dgm:prSet phldrT="[Tekst]"/>
      <dgm:spPr/>
      <dgm:t>
        <a:bodyPr/>
        <a:lstStyle/>
        <a:p>
          <a:r>
            <a:rPr lang="pl-PL" dirty="0" err="1"/>
            <a:t>Conclusion</a:t>
          </a:r>
          <a:endParaRPr lang="pl-PL" dirty="0"/>
        </a:p>
      </dgm:t>
    </dgm:pt>
    <dgm:pt modelId="{BB020BD4-F2E7-4A79-99C9-A0163BF890D5}" type="parTrans" cxnId="{6E285768-B7AB-4F97-8ED9-5692ACC397EF}">
      <dgm:prSet/>
      <dgm:spPr/>
      <dgm:t>
        <a:bodyPr/>
        <a:lstStyle/>
        <a:p>
          <a:endParaRPr lang="pl-PL"/>
        </a:p>
      </dgm:t>
    </dgm:pt>
    <dgm:pt modelId="{08B65F5D-BF22-4A7C-ADA2-770A27B3390C}" type="sibTrans" cxnId="{6E285768-B7AB-4F97-8ED9-5692ACC397EF}">
      <dgm:prSet/>
      <dgm:spPr/>
      <dgm:t>
        <a:bodyPr/>
        <a:lstStyle/>
        <a:p>
          <a:endParaRPr lang="pl-PL"/>
        </a:p>
      </dgm:t>
    </dgm:pt>
    <dgm:pt modelId="{7EFB5E84-FBDD-49FE-BA4C-5D48F501C37C}">
      <dgm:prSet phldrT="[Tekst]"/>
      <dgm:spPr/>
      <dgm:t>
        <a:bodyPr/>
        <a:lstStyle/>
        <a:p>
          <a:r>
            <a:rPr lang="pl-PL" dirty="0"/>
            <a:t>Data </a:t>
          </a:r>
          <a:r>
            <a:rPr lang="pl-PL" dirty="0" err="1"/>
            <a:t>visualization</a:t>
          </a:r>
          <a:endParaRPr lang="pl-PL" dirty="0"/>
        </a:p>
      </dgm:t>
    </dgm:pt>
    <dgm:pt modelId="{57699667-506E-4390-9DFF-EA5524773124}" type="parTrans" cxnId="{DAE7AFF7-3C7C-438E-B640-38CFAC98ABA0}">
      <dgm:prSet/>
      <dgm:spPr/>
      <dgm:t>
        <a:bodyPr/>
        <a:lstStyle/>
        <a:p>
          <a:endParaRPr lang="pl-PL"/>
        </a:p>
      </dgm:t>
    </dgm:pt>
    <dgm:pt modelId="{0AAE9FC8-F315-432B-95DF-1DE966E1D9B9}" type="sibTrans" cxnId="{DAE7AFF7-3C7C-438E-B640-38CFAC98ABA0}">
      <dgm:prSet/>
      <dgm:spPr/>
      <dgm:t>
        <a:bodyPr/>
        <a:lstStyle/>
        <a:p>
          <a:endParaRPr lang="pl-PL"/>
        </a:p>
      </dgm:t>
    </dgm:pt>
    <dgm:pt modelId="{688F5056-AAA3-41CD-90EA-F73076CED9C9}">
      <dgm:prSet phldrT="[Tekst]"/>
      <dgm:spPr/>
      <dgm:t>
        <a:bodyPr/>
        <a:lstStyle/>
        <a:p>
          <a:r>
            <a:rPr lang="pl-PL" dirty="0" err="1"/>
            <a:t>History</a:t>
          </a:r>
          <a:endParaRPr lang="pl-PL" dirty="0"/>
        </a:p>
      </dgm:t>
    </dgm:pt>
    <dgm:pt modelId="{158E1F77-A22C-4060-838F-C638C14F1A98}" type="parTrans" cxnId="{EEF73CED-717E-42CE-B3A0-F545DFECEA50}">
      <dgm:prSet/>
      <dgm:spPr/>
      <dgm:t>
        <a:bodyPr/>
        <a:lstStyle/>
        <a:p>
          <a:endParaRPr lang="pl-PL"/>
        </a:p>
      </dgm:t>
    </dgm:pt>
    <dgm:pt modelId="{559DD0DE-A5C0-4016-A69B-BDAC7EC4E4BE}" type="sibTrans" cxnId="{EEF73CED-717E-42CE-B3A0-F545DFECEA50}">
      <dgm:prSet/>
      <dgm:spPr/>
      <dgm:t>
        <a:bodyPr/>
        <a:lstStyle/>
        <a:p>
          <a:endParaRPr lang="pl-PL"/>
        </a:p>
      </dgm:t>
    </dgm:pt>
    <dgm:pt modelId="{AC53D4DF-77D0-4289-8DA3-431AA886F6DA}" type="pres">
      <dgm:prSet presAssocID="{3028F612-3EA4-445A-B54D-8E166BEDB5E5}" presName="Name0" presStyleCnt="0">
        <dgm:presLayoutVars>
          <dgm:dir/>
          <dgm:animLvl val="lvl"/>
          <dgm:resizeHandles val="exact"/>
        </dgm:presLayoutVars>
      </dgm:prSet>
      <dgm:spPr/>
    </dgm:pt>
    <dgm:pt modelId="{4EEA5618-F985-4F7E-9218-6EED6BF8D753}" type="pres">
      <dgm:prSet presAssocID="{95EAFB4C-11FD-4E58-9A6A-3D7E9119E34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841B6DA-A0F0-4CDD-ACE7-DD51DA92ADA5}" type="pres">
      <dgm:prSet presAssocID="{6142E6C5-6CC4-4107-8917-628A085D7EC0}" presName="parTxOnlySpace" presStyleCnt="0"/>
      <dgm:spPr/>
    </dgm:pt>
    <dgm:pt modelId="{32289663-B6C0-437E-B2C9-13FB2D1A3D6D}" type="pres">
      <dgm:prSet presAssocID="{DD9C4683-8DF4-44F6-A6CA-B515B3A8897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70497B3-9F83-429D-A434-B2B50CC9E7FF}" type="pres">
      <dgm:prSet presAssocID="{4272220A-5023-4315-898D-9C6971DB04BD}" presName="parTxOnlySpace" presStyleCnt="0"/>
      <dgm:spPr/>
    </dgm:pt>
    <dgm:pt modelId="{6923CFDE-B9BE-43B0-B36A-220E6D0051DC}" type="pres">
      <dgm:prSet presAssocID="{7EFB5E84-FBDD-49FE-BA4C-5D48F501C3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80746C1-4835-416D-9C10-B013E40ED469}" type="pres">
      <dgm:prSet presAssocID="{0AAE9FC8-F315-432B-95DF-1DE966E1D9B9}" presName="parTxOnlySpace" presStyleCnt="0"/>
      <dgm:spPr/>
    </dgm:pt>
    <dgm:pt modelId="{81F068DA-9B1C-438D-8D38-6CE7CA3B3FFA}" type="pres">
      <dgm:prSet presAssocID="{688F5056-AAA3-41CD-90EA-F73076CED9C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B8D7BAB-5297-47AA-AC9D-320101345516}" type="pres">
      <dgm:prSet presAssocID="{559DD0DE-A5C0-4016-A69B-BDAC7EC4E4BE}" presName="parTxOnlySpace" presStyleCnt="0"/>
      <dgm:spPr/>
    </dgm:pt>
    <dgm:pt modelId="{778117AF-ED61-4A1F-8DBA-ECABDE6269EF}" type="pres">
      <dgm:prSet presAssocID="{0E23A65C-B362-4398-939B-14BD116B2DA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CD340C-CCD3-4D5F-B8A9-8829DB948789}" type="presOf" srcId="{DD9C4683-8DF4-44F6-A6CA-B515B3A88970}" destId="{32289663-B6C0-437E-B2C9-13FB2D1A3D6D}" srcOrd="0" destOrd="0" presId="urn:microsoft.com/office/officeart/2005/8/layout/chevron1"/>
    <dgm:cxn modelId="{EDBB3D0C-279C-458A-A3D5-9D5A7B773E72}" type="presOf" srcId="{688F5056-AAA3-41CD-90EA-F73076CED9C9}" destId="{81F068DA-9B1C-438D-8D38-6CE7CA3B3FFA}" srcOrd="0" destOrd="0" presId="urn:microsoft.com/office/officeart/2005/8/layout/chevron1"/>
    <dgm:cxn modelId="{7D2E7E22-7705-4E30-956B-C8D0B2FDCE16}" srcId="{3028F612-3EA4-445A-B54D-8E166BEDB5E5}" destId="{DD9C4683-8DF4-44F6-A6CA-B515B3A88970}" srcOrd="1" destOrd="0" parTransId="{67978482-3CAC-4851-B462-34FED94ECCED}" sibTransId="{4272220A-5023-4315-898D-9C6971DB04BD}"/>
    <dgm:cxn modelId="{F8399125-45FD-4CE1-8F1B-7498C55A22D6}" type="presOf" srcId="{7EFB5E84-FBDD-49FE-BA4C-5D48F501C37C}" destId="{6923CFDE-B9BE-43B0-B36A-220E6D0051DC}" srcOrd="0" destOrd="0" presId="urn:microsoft.com/office/officeart/2005/8/layout/chevron1"/>
    <dgm:cxn modelId="{6E285768-B7AB-4F97-8ED9-5692ACC397EF}" srcId="{3028F612-3EA4-445A-B54D-8E166BEDB5E5}" destId="{0E23A65C-B362-4398-939B-14BD116B2DA9}" srcOrd="4" destOrd="0" parTransId="{BB020BD4-F2E7-4A79-99C9-A0163BF890D5}" sibTransId="{08B65F5D-BF22-4A7C-ADA2-770A27B3390C}"/>
    <dgm:cxn modelId="{8F6AC349-59D5-4B2A-8F73-7C02BAEB4E48}" type="presOf" srcId="{0E23A65C-B362-4398-939B-14BD116B2DA9}" destId="{778117AF-ED61-4A1F-8DBA-ECABDE6269EF}" srcOrd="0" destOrd="0" presId="urn:microsoft.com/office/officeart/2005/8/layout/chevron1"/>
    <dgm:cxn modelId="{9D0772A1-D76F-4F19-A34F-1DEA4A480D20}" type="presOf" srcId="{95EAFB4C-11FD-4E58-9A6A-3D7E9119E341}" destId="{4EEA5618-F985-4F7E-9218-6EED6BF8D753}" srcOrd="0" destOrd="0" presId="urn:microsoft.com/office/officeart/2005/8/layout/chevron1"/>
    <dgm:cxn modelId="{880022DE-58B0-4CC7-8E81-7D8A58C4F5C2}" srcId="{3028F612-3EA4-445A-B54D-8E166BEDB5E5}" destId="{95EAFB4C-11FD-4E58-9A6A-3D7E9119E341}" srcOrd="0" destOrd="0" parTransId="{072059FB-7FC8-49CA-BD19-0E428A8EF833}" sibTransId="{6142E6C5-6CC4-4107-8917-628A085D7EC0}"/>
    <dgm:cxn modelId="{EEF73CED-717E-42CE-B3A0-F545DFECEA50}" srcId="{3028F612-3EA4-445A-B54D-8E166BEDB5E5}" destId="{688F5056-AAA3-41CD-90EA-F73076CED9C9}" srcOrd="3" destOrd="0" parTransId="{158E1F77-A22C-4060-838F-C638C14F1A98}" sibTransId="{559DD0DE-A5C0-4016-A69B-BDAC7EC4E4BE}"/>
    <dgm:cxn modelId="{DAE7AFF7-3C7C-438E-B640-38CFAC98ABA0}" srcId="{3028F612-3EA4-445A-B54D-8E166BEDB5E5}" destId="{7EFB5E84-FBDD-49FE-BA4C-5D48F501C37C}" srcOrd="2" destOrd="0" parTransId="{57699667-506E-4390-9DFF-EA5524773124}" sibTransId="{0AAE9FC8-F315-432B-95DF-1DE966E1D9B9}"/>
    <dgm:cxn modelId="{EC2E91FB-B66D-4196-84B0-F2602B0A2EDE}" type="presOf" srcId="{3028F612-3EA4-445A-B54D-8E166BEDB5E5}" destId="{AC53D4DF-77D0-4289-8DA3-431AA886F6DA}" srcOrd="0" destOrd="0" presId="urn:microsoft.com/office/officeart/2005/8/layout/chevron1"/>
    <dgm:cxn modelId="{9C39A01F-C7A2-4C7C-ACF7-1284B8259043}" type="presParOf" srcId="{AC53D4DF-77D0-4289-8DA3-431AA886F6DA}" destId="{4EEA5618-F985-4F7E-9218-6EED6BF8D753}" srcOrd="0" destOrd="0" presId="urn:microsoft.com/office/officeart/2005/8/layout/chevron1"/>
    <dgm:cxn modelId="{2B9D105C-D711-4F6C-8D3F-65D6A7AD57F9}" type="presParOf" srcId="{AC53D4DF-77D0-4289-8DA3-431AA886F6DA}" destId="{B841B6DA-A0F0-4CDD-ACE7-DD51DA92ADA5}" srcOrd="1" destOrd="0" presId="urn:microsoft.com/office/officeart/2005/8/layout/chevron1"/>
    <dgm:cxn modelId="{CC2B43CE-404F-438D-BBC4-D25F6A30C3AC}" type="presParOf" srcId="{AC53D4DF-77D0-4289-8DA3-431AA886F6DA}" destId="{32289663-B6C0-437E-B2C9-13FB2D1A3D6D}" srcOrd="2" destOrd="0" presId="urn:microsoft.com/office/officeart/2005/8/layout/chevron1"/>
    <dgm:cxn modelId="{0B61EB1C-106B-4CB9-BC7C-8393DC0EE986}" type="presParOf" srcId="{AC53D4DF-77D0-4289-8DA3-431AA886F6DA}" destId="{670497B3-9F83-429D-A434-B2B50CC9E7FF}" srcOrd="3" destOrd="0" presId="urn:microsoft.com/office/officeart/2005/8/layout/chevron1"/>
    <dgm:cxn modelId="{9B5B7B56-7E7D-4F0E-8077-30466B365821}" type="presParOf" srcId="{AC53D4DF-77D0-4289-8DA3-431AA886F6DA}" destId="{6923CFDE-B9BE-43B0-B36A-220E6D0051DC}" srcOrd="4" destOrd="0" presId="urn:microsoft.com/office/officeart/2005/8/layout/chevron1"/>
    <dgm:cxn modelId="{634AA754-19E3-484C-B538-38AB8E34AA95}" type="presParOf" srcId="{AC53D4DF-77D0-4289-8DA3-431AA886F6DA}" destId="{180746C1-4835-416D-9C10-B013E40ED469}" srcOrd="5" destOrd="0" presId="urn:microsoft.com/office/officeart/2005/8/layout/chevron1"/>
    <dgm:cxn modelId="{D175B15D-9118-42C6-A7F4-DE1B43367A57}" type="presParOf" srcId="{AC53D4DF-77D0-4289-8DA3-431AA886F6DA}" destId="{81F068DA-9B1C-438D-8D38-6CE7CA3B3FFA}" srcOrd="6" destOrd="0" presId="urn:microsoft.com/office/officeart/2005/8/layout/chevron1"/>
    <dgm:cxn modelId="{D818E639-3717-4DC4-9807-7D6C2266C4B1}" type="presParOf" srcId="{AC53D4DF-77D0-4289-8DA3-431AA886F6DA}" destId="{8B8D7BAB-5297-47AA-AC9D-320101345516}" srcOrd="7" destOrd="0" presId="urn:microsoft.com/office/officeart/2005/8/layout/chevron1"/>
    <dgm:cxn modelId="{0BEE3D6F-5B30-4AE3-96E1-7BBAE1E0F76A}" type="presParOf" srcId="{AC53D4DF-77D0-4289-8DA3-431AA886F6DA}" destId="{778117AF-ED61-4A1F-8DBA-ECABDE6269E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 err="1"/>
            <a:t>States</a:t>
          </a:r>
          <a:r>
            <a:rPr lang="pl-PL" dirty="0"/>
            <a:t> with progressive </a:t>
          </a:r>
          <a:r>
            <a:rPr lang="pl-PL" dirty="0" err="1"/>
            <a:t>deforestation</a:t>
          </a:r>
          <a:endParaRPr lang="pl-PL" noProof="0" dirty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pl-PL" noProof="0" dirty="0"/>
        </a:p>
      </dgm:t>
    </dgm:pt>
    <dgm:pt modelId="{6C7ABDD8-2116-4572-BFF1-942DE135219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pl-PL" noProof="0" dirty="0" err="1"/>
            <a:t>Perspectives</a:t>
          </a:r>
          <a:r>
            <a:rPr lang="pl-PL" noProof="0" dirty="0"/>
            <a:t> </a:t>
          </a:r>
          <a:r>
            <a:rPr lang="pl-PL" dirty="0"/>
            <a:t>on </a:t>
          </a:r>
          <a:r>
            <a:rPr lang="pl-PL" dirty="0" err="1"/>
            <a:t>nature</a:t>
          </a:r>
          <a:r>
            <a:rPr lang="pl-PL" dirty="0"/>
            <a:t> </a:t>
          </a:r>
          <a:r>
            <a:rPr lang="pl-PL" dirty="0" err="1"/>
            <a:t>conservation</a:t>
          </a:r>
          <a:endParaRPr lang="pl-PL" noProof="0" dirty="0"/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pl-PL" noProof="0" dirty="0"/>
        </a:p>
      </dgm:t>
    </dgm:pt>
    <dgm:pt modelId="{44509D9E-58EE-4039-82A1-2A79116ACC93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dirty="0"/>
            <a:t>T</a:t>
          </a:r>
          <a:r>
            <a:rPr lang="en-US" dirty="0"/>
            <a:t>he scale of the </a:t>
          </a:r>
          <a:r>
            <a:rPr lang="en-US" dirty="0" err="1"/>
            <a:t>phenomen</a:t>
          </a:r>
          <a:r>
            <a:rPr lang="pl-PL" dirty="0"/>
            <a:t>a</a:t>
          </a:r>
          <a:endParaRPr lang="pl-PL" noProof="0" dirty="0"/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pl-PL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pl-PL" noProof="0" dirty="0"/>
        </a:p>
      </dgm:t>
    </dgm:pt>
    <dgm:pt modelId="{731CB9B8-9C9E-4777-B5E5-0C650C1CF671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0F838767-051F-4A41-B5BD-34FB3C75F12B}" type="pres">
      <dgm:prSet presAssocID="{BEC2E38C-B9EA-4AC4-87C3-18C259F9401A}" presName="compNode" presStyleCnt="0"/>
      <dgm:spPr/>
    </dgm:pt>
    <dgm:pt modelId="{5A075809-8C75-4E04-803F-AFF163039B6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61FEAC64-1B83-4E3A-AA87-4304788BDB55}" type="pres">
      <dgm:prSet presAssocID="{BEC2E38C-B9EA-4AC4-87C3-18C259F9401A}" presName="spaceRect" presStyleCnt="0"/>
      <dgm:spPr/>
    </dgm:pt>
    <dgm:pt modelId="{E15304F6-1159-42A1-9C34-3730AFDDA2CD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</dgm:pt>
    <dgm:pt modelId="{5EF07DF1-4052-44A1-A0AF-0A363D6B0630}" type="pres">
      <dgm:prSet presAssocID="{257D8D46-D708-441A-9A94-08C16FB98397}" presName="sibTrans" presStyleCnt="0"/>
      <dgm:spPr/>
    </dgm:pt>
    <dgm:pt modelId="{076BEFD0-E9ED-4E7F-9673-6E011B5A08E2}" type="pres">
      <dgm:prSet presAssocID="{6C7ABDD8-2116-4572-BFF1-942DE135219B}" presName="compNode" presStyleCnt="0"/>
      <dgm:spPr/>
    </dgm:pt>
    <dgm:pt modelId="{149365D4-02F1-45AD-91FD-EDDC4F0E9A67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</dgm:pt>
    <dgm:pt modelId="{447A0DDA-36E4-40AA-925D-E48F6CE3CB04}" type="pres">
      <dgm:prSet presAssocID="{6C7ABDD8-2116-4572-BFF1-942DE135219B}" presName="spaceRect" presStyleCnt="0"/>
      <dgm:spPr/>
    </dgm:pt>
    <dgm:pt modelId="{4BFFB028-C0D7-44EE-803C-2FE7CB0A5632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</dgm:pt>
    <dgm:pt modelId="{BD707A12-FF25-4CE0-97F9-4B4B6BAF0972}" type="pres">
      <dgm:prSet presAssocID="{59BC6248-0FAC-49D0-8357-FB965100BBEE}" presName="sibTrans" presStyleCnt="0"/>
      <dgm:spPr/>
    </dgm:pt>
    <dgm:pt modelId="{5CC278AE-9618-4F63-A36B-DABFF003969D}" type="pres">
      <dgm:prSet presAssocID="{44509D9E-58EE-4039-82A1-2A79116ACC93}" presName="compNode" presStyleCnt="0"/>
      <dgm:spPr/>
    </dgm:pt>
    <dgm:pt modelId="{72D006BC-B9B3-458C-9768-07D20D6CD37A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1CA841E-18DE-4CC2-894E-42813BF3A61C}" type="pres">
      <dgm:prSet presAssocID="{44509D9E-58EE-4039-82A1-2A79116ACC93}" presName="spaceRect" presStyleCnt="0"/>
      <dgm:spPr/>
    </dgm:pt>
    <dgm:pt modelId="{7A8D41E0-D064-4F64-B2E2-37349575417C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D9BD25-E96B-4410-A062-9484C5CE02DA}" type="presOf" srcId="{1AF866C9-4A03-4AD4-8E51-2BAE1EB6D173}" destId="{731CB9B8-9C9E-4777-B5E5-0C650C1CF671}" srcOrd="0" destOrd="0" presId="urn:microsoft.com/office/officeart/2018/2/layout/Icon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27509A94-55FC-46A0-A9A6-A22BC85E8597}" type="presOf" srcId="{6C7ABDD8-2116-4572-BFF1-942DE135219B}" destId="{4BFFB028-C0D7-44EE-803C-2FE7CB0A5632}" srcOrd="0" destOrd="0" presId="urn:microsoft.com/office/officeart/2018/2/layout/IconLabelList"/>
    <dgm:cxn modelId="{5A02ECB6-7367-493F-9D45-440E8F6BA283}" type="presOf" srcId="{44509D9E-58EE-4039-82A1-2A79116ACC93}" destId="{7A8D41E0-D064-4F64-B2E2-37349575417C}" srcOrd="0" destOrd="0" presId="urn:microsoft.com/office/officeart/2018/2/layout/IconLabelList"/>
    <dgm:cxn modelId="{2FC20AD0-E211-4DAB-A7E2-76FB18A84C4C}" type="presOf" srcId="{BEC2E38C-B9EA-4AC4-87C3-18C259F9401A}" destId="{E15304F6-1159-42A1-9C34-3730AFDDA2CD}" srcOrd="0" destOrd="0" presId="urn:microsoft.com/office/officeart/2018/2/layout/IconLabelList"/>
    <dgm:cxn modelId="{1DAC79F4-86A2-4FF2-973C-E58AD2F0F8A9}" type="presParOf" srcId="{731CB9B8-9C9E-4777-B5E5-0C650C1CF671}" destId="{0F838767-051F-4A41-B5BD-34FB3C75F12B}" srcOrd="0" destOrd="0" presId="urn:microsoft.com/office/officeart/2018/2/layout/IconLabelList"/>
    <dgm:cxn modelId="{C7E8690E-516D-4499-BDF5-191A25F02037}" type="presParOf" srcId="{0F838767-051F-4A41-B5BD-34FB3C75F12B}" destId="{5A075809-8C75-4E04-803F-AFF163039B65}" srcOrd="0" destOrd="0" presId="urn:microsoft.com/office/officeart/2018/2/layout/IconLabelList"/>
    <dgm:cxn modelId="{9A5CBF75-80AD-4A7D-97A2-4D65DA7FC8AD}" type="presParOf" srcId="{0F838767-051F-4A41-B5BD-34FB3C75F12B}" destId="{61FEAC64-1B83-4E3A-AA87-4304788BDB55}" srcOrd="1" destOrd="0" presId="urn:microsoft.com/office/officeart/2018/2/layout/IconLabelList"/>
    <dgm:cxn modelId="{5E64FA2A-8C48-4725-82DB-EBF6A2443D54}" type="presParOf" srcId="{0F838767-051F-4A41-B5BD-34FB3C75F12B}" destId="{E15304F6-1159-42A1-9C34-3730AFDDA2CD}" srcOrd="2" destOrd="0" presId="urn:microsoft.com/office/officeart/2018/2/layout/IconLabelList"/>
    <dgm:cxn modelId="{BE88A013-45F8-4A54-AB05-45FD35ADC38F}" type="presParOf" srcId="{731CB9B8-9C9E-4777-B5E5-0C650C1CF671}" destId="{5EF07DF1-4052-44A1-A0AF-0A363D6B0630}" srcOrd="1" destOrd="0" presId="urn:microsoft.com/office/officeart/2018/2/layout/IconLabelList"/>
    <dgm:cxn modelId="{9AC2D573-1C38-45BC-8067-16F43F77C5C0}" type="presParOf" srcId="{731CB9B8-9C9E-4777-B5E5-0C650C1CF671}" destId="{076BEFD0-E9ED-4E7F-9673-6E011B5A08E2}" srcOrd="2" destOrd="0" presId="urn:microsoft.com/office/officeart/2018/2/layout/IconLabelList"/>
    <dgm:cxn modelId="{B194EC7C-050A-4B04-A866-3DAB87F9E173}" type="presParOf" srcId="{076BEFD0-E9ED-4E7F-9673-6E011B5A08E2}" destId="{149365D4-02F1-45AD-91FD-EDDC4F0E9A67}" srcOrd="0" destOrd="0" presId="urn:microsoft.com/office/officeart/2018/2/layout/IconLabelList"/>
    <dgm:cxn modelId="{33789C51-F098-4835-AC2F-FAF87397EF84}" type="presParOf" srcId="{076BEFD0-E9ED-4E7F-9673-6E011B5A08E2}" destId="{447A0DDA-36E4-40AA-925D-E48F6CE3CB04}" srcOrd="1" destOrd="0" presId="urn:microsoft.com/office/officeart/2018/2/layout/IconLabelList"/>
    <dgm:cxn modelId="{255FDD29-5710-4FC9-863C-C220C7442AE7}" type="presParOf" srcId="{076BEFD0-E9ED-4E7F-9673-6E011B5A08E2}" destId="{4BFFB028-C0D7-44EE-803C-2FE7CB0A5632}" srcOrd="2" destOrd="0" presId="urn:microsoft.com/office/officeart/2018/2/layout/IconLabelList"/>
    <dgm:cxn modelId="{731028BA-21F4-4D07-8496-65CB56591CE5}" type="presParOf" srcId="{731CB9B8-9C9E-4777-B5E5-0C650C1CF671}" destId="{BD707A12-FF25-4CE0-97F9-4B4B6BAF0972}" srcOrd="3" destOrd="0" presId="urn:microsoft.com/office/officeart/2018/2/layout/IconLabelList"/>
    <dgm:cxn modelId="{154AD7BE-B962-4212-9F3B-E5F9DB8DDE7D}" type="presParOf" srcId="{731CB9B8-9C9E-4777-B5E5-0C650C1CF671}" destId="{5CC278AE-9618-4F63-A36B-DABFF003969D}" srcOrd="4" destOrd="0" presId="urn:microsoft.com/office/officeart/2018/2/layout/IconLabelList"/>
    <dgm:cxn modelId="{4E79B4FC-C1F5-4F20-9EF8-4F94FD2D8A6D}" type="presParOf" srcId="{5CC278AE-9618-4F63-A36B-DABFF003969D}" destId="{72D006BC-B9B3-458C-9768-07D20D6CD37A}" srcOrd="0" destOrd="0" presId="urn:microsoft.com/office/officeart/2018/2/layout/IconLabelList"/>
    <dgm:cxn modelId="{A5C54848-9E78-49FD-9EF1-C095038B5AD4}" type="presParOf" srcId="{5CC278AE-9618-4F63-A36B-DABFF003969D}" destId="{E1CA841E-18DE-4CC2-894E-42813BF3A61C}" srcOrd="1" destOrd="0" presId="urn:microsoft.com/office/officeart/2018/2/layout/IconLabelList"/>
    <dgm:cxn modelId="{7E8EA5BF-02CC-41C2-A7CF-B153778365B6}" type="presParOf" srcId="{5CC278AE-9618-4F63-A36B-DABFF003969D}" destId="{7A8D41E0-D064-4F64-B2E2-3734957541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AF48E813-4459-4B63-9360-D2CA978144F6}">
      <dgm:prSet phldrT="[Text]" custT="1"/>
      <dgm:spPr/>
      <dgm:t>
        <a:bodyPr rtlCol="0"/>
        <a:lstStyle/>
        <a:p>
          <a:pPr rtl="0"/>
          <a:r>
            <a:rPr lang="pl-PL" sz="1000" noProof="0" dirty="0"/>
            <a:t>Amazonas</a:t>
          </a:r>
        </a:p>
      </dgm:t>
    </dgm:pt>
    <dgm:pt modelId="{DB703676-2A02-40C0-8D19-B1740BA13EAF}" type="par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AD34E5BA-C68C-46C7-94AE-AB69E454AEC4}" type="sibTrans" cxnId="{9523870F-D5F6-4EE4-9D0E-98036F772042}">
      <dgm:prSet/>
      <dgm:spPr/>
      <dgm:t>
        <a:bodyPr rtlCol="0"/>
        <a:lstStyle/>
        <a:p>
          <a:pPr rtl="0"/>
          <a:endParaRPr lang="pl-PL" noProof="0" dirty="0"/>
        </a:p>
      </dgm:t>
    </dgm:pt>
    <dgm:pt modelId="{5967A42A-992F-4FDA-A7BF-040A6ACCB03C}">
      <dgm:prSet phldrT="[Text]" custT="1"/>
      <dgm:spPr/>
      <dgm:t>
        <a:bodyPr rtlCol="0"/>
        <a:lstStyle/>
        <a:p>
          <a:pPr rtl="0"/>
          <a:r>
            <a:rPr lang="pl-PL" sz="1100" noProof="0" dirty="0"/>
            <a:t>Para</a:t>
          </a:r>
        </a:p>
      </dgm:t>
    </dgm:pt>
    <dgm:pt modelId="{A03DAD7C-77BC-4D6F-8EC5-F2C93B21D176}" type="par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42ABD298-0EE6-4B76-B809-8A6DA6D143D8}" type="sibTrans" cxnId="{D8E51D10-1C86-4C49-B582-0876726AF5A4}">
      <dgm:prSet/>
      <dgm:spPr/>
      <dgm:t>
        <a:bodyPr rtlCol="0"/>
        <a:lstStyle/>
        <a:p>
          <a:pPr rtl="0"/>
          <a:endParaRPr lang="pl-PL" noProof="0" dirty="0"/>
        </a:p>
      </dgm:t>
    </dgm:pt>
    <dgm:pt modelId="{A9D8C663-B01E-42D0-8826-371D7A3AFA6E}">
      <dgm:prSet phldrT="[Text]" custT="1"/>
      <dgm:spPr/>
      <dgm:t>
        <a:bodyPr rtlCol="0"/>
        <a:lstStyle/>
        <a:p>
          <a:pPr rtl="0"/>
          <a:r>
            <a:rPr lang="pl-PL" sz="1100" noProof="0" dirty="0"/>
            <a:t>Acre</a:t>
          </a:r>
        </a:p>
      </dgm:t>
    </dgm:pt>
    <dgm:pt modelId="{5044CA63-D882-4961-B664-5225FA21EBE0}" type="parTrans" cxnId="{EDAB296D-9F06-4447-9380-E62EDAA4E052}">
      <dgm:prSet/>
      <dgm:spPr/>
      <dgm:t>
        <a:bodyPr rtlCol="0"/>
        <a:lstStyle/>
        <a:p>
          <a:pPr rtl="0"/>
          <a:endParaRPr lang="pl-PL" noProof="0" dirty="0"/>
        </a:p>
      </dgm:t>
    </dgm:pt>
    <dgm:pt modelId="{D0EE5823-5588-46CF-998D-C6D253B2A90B}" type="sibTrans" cxnId="{EDAB296D-9F06-4447-9380-E62EDAA4E052}">
      <dgm:prSet/>
      <dgm:spPr/>
      <dgm:t>
        <a:bodyPr rtlCol="0"/>
        <a:lstStyle/>
        <a:p>
          <a:pPr rtl="0"/>
          <a:endParaRPr lang="pl-PL" noProof="0" dirty="0"/>
        </a:p>
      </dgm:t>
    </dgm:pt>
    <dgm:pt modelId="{52777EA3-5FE5-4A3A-8775-6F330DEE80AF}">
      <dgm:prSet phldrT="[Text]" custT="1"/>
      <dgm:spPr/>
      <dgm:t>
        <a:bodyPr rtlCol="0"/>
        <a:lstStyle/>
        <a:p>
          <a:pPr rtl="0"/>
          <a:r>
            <a:rPr lang="pl-PL" sz="1100" noProof="0" dirty="0"/>
            <a:t>Tocantins</a:t>
          </a:r>
        </a:p>
      </dgm:t>
    </dgm:pt>
    <dgm:pt modelId="{69BFF753-905A-47C6-9997-6D4C1B18C142}" type="parTrans" cxnId="{C204A26F-3C14-4C13-93D7-5128141D5A60}">
      <dgm:prSet/>
      <dgm:spPr/>
      <dgm:t>
        <a:bodyPr rtlCol="0"/>
        <a:lstStyle/>
        <a:p>
          <a:pPr rtl="0"/>
          <a:endParaRPr lang="pl-PL" noProof="0" dirty="0"/>
        </a:p>
      </dgm:t>
    </dgm:pt>
    <dgm:pt modelId="{5276B064-45D0-4BB0-A548-FA0472CCC274}" type="sibTrans" cxnId="{C204A26F-3C14-4C13-93D7-5128141D5A60}">
      <dgm:prSet/>
      <dgm:spPr/>
      <dgm:t>
        <a:bodyPr rtlCol="0"/>
        <a:lstStyle/>
        <a:p>
          <a:pPr rtl="0"/>
          <a:endParaRPr lang="pl-PL" noProof="0" dirty="0"/>
        </a:p>
      </dgm:t>
    </dgm:pt>
    <dgm:pt modelId="{B13EC5CF-C62E-4A1A-AFF1-DA503C372747}">
      <dgm:prSet phldrT="[Text]" custT="1"/>
      <dgm:spPr/>
      <dgm:t>
        <a:bodyPr rtlCol="0"/>
        <a:lstStyle/>
        <a:p>
          <a:pPr rtl="0"/>
          <a:r>
            <a:rPr lang="pl-PL" sz="1100" noProof="0" dirty="0" err="1"/>
            <a:t>Amapa</a:t>
          </a:r>
          <a:endParaRPr lang="pl-PL" sz="1100" noProof="0" dirty="0"/>
        </a:p>
      </dgm:t>
    </dgm:pt>
    <dgm:pt modelId="{250B1E8C-3A8B-4C05-B652-E4188FE4F78F}" type="parTrans" cxnId="{BCA54C76-07AE-4A1B-B8AF-A549CC926EAF}">
      <dgm:prSet/>
      <dgm:spPr/>
      <dgm:t>
        <a:bodyPr rtlCol="0"/>
        <a:lstStyle/>
        <a:p>
          <a:pPr rtl="0"/>
          <a:endParaRPr lang="pl-PL" noProof="0" dirty="0"/>
        </a:p>
      </dgm:t>
    </dgm:pt>
    <dgm:pt modelId="{FB68FE19-9F2E-486B-80A5-07A8B5F267F1}" type="sibTrans" cxnId="{BCA54C76-07AE-4A1B-B8AF-A549CC926EAF}">
      <dgm:prSet/>
      <dgm:spPr/>
      <dgm:t>
        <a:bodyPr rtlCol="0"/>
        <a:lstStyle/>
        <a:p>
          <a:pPr rtl="0"/>
          <a:endParaRPr lang="pl-PL" noProof="0" dirty="0"/>
        </a:p>
      </dgm:t>
    </dgm:pt>
    <dgm:pt modelId="{6B503438-5769-42BC-AB4D-839E95D3AB11}">
      <dgm:prSet phldrT="[Text]" custT="1"/>
      <dgm:spPr/>
      <dgm:t>
        <a:bodyPr rtlCol="0"/>
        <a:lstStyle/>
        <a:p>
          <a:pPr rtl="0"/>
          <a:r>
            <a:rPr lang="pl-PL" sz="1100" noProof="0" dirty="0" err="1"/>
            <a:t>Maranhao</a:t>
          </a:r>
          <a:endParaRPr lang="pl-PL" sz="1100" noProof="0" dirty="0"/>
        </a:p>
      </dgm:t>
    </dgm:pt>
    <dgm:pt modelId="{EDF8CD41-0165-408F-85C3-35AFDA1C37C5}" type="parTrans" cxnId="{A6BAA224-2C3E-456F-AE7E-326BA22D9D91}">
      <dgm:prSet/>
      <dgm:spPr/>
      <dgm:t>
        <a:bodyPr/>
        <a:lstStyle/>
        <a:p>
          <a:endParaRPr lang="pl-PL"/>
        </a:p>
      </dgm:t>
    </dgm:pt>
    <dgm:pt modelId="{7D8900EF-8265-49B7-8985-02A9E7BBA506}" type="sibTrans" cxnId="{A6BAA224-2C3E-456F-AE7E-326BA22D9D91}">
      <dgm:prSet/>
      <dgm:spPr/>
      <dgm:t>
        <a:bodyPr/>
        <a:lstStyle/>
        <a:p>
          <a:endParaRPr lang="pl-PL"/>
        </a:p>
      </dgm:t>
    </dgm:pt>
    <dgm:pt modelId="{F536C979-D0DD-47BF-9E16-6301DE629814}">
      <dgm:prSet phldrT="[Text]" custT="1"/>
      <dgm:spPr/>
      <dgm:t>
        <a:bodyPr rtlCol="0"/>
        <a:lstStyle/>
        <a:p>
          <a:pPr rtl="0"/>
          <a:r>
            <a:rPr lang="pl-PL" sz="1100" noProof="0" dirty="0"/>
            <a:t>Roraima</a:t>
          </a:r>
        </a:p>
      </dgm:t>
    </dgm:pt>
    <dgm:pt modelId="{553AE3A7-FC42-43B8-8768-D498C74011C5}" type="parTrans" cxnId="{B517F74B-06F9-444D-BE93-F20999FC315B}">
      <dgm:prSet/>
      <dgm:spPr/>
      <dgm:t>
        <a:bodyPr/>
        <a:lstStyle/>
        <a:p>
          <a:endParaRPr lang="pl-PL"/>
        </a:p>
      </dgm:t>
    </dgm:pt>
    <dgm:pt modelId="{DA4937F5-F442-49EE-8949-125DC6D71A46}" type="sibTrans" cxnId="{B517F74B-06F9-444D-BE93-F20999FC315B}">
      <dgm:prSet/>
      <dgm:spPr/>
      <dgm:t>
        <a:bodyPr/>
        <a:lstStyle/>
        <a:p>
          <a:endParaRPr lang="pl-PL"/>
        </a:p>
      </dgm:t>
    </dgm:pt>
    <dgm:pt modelId="{2AC4A3C7-EE8F-4692-9270-EB467EED6D33}">
      <dgm:prSet phldrT="[Text]" custT="1"/>
      <dgm:spPr/>
      <dgm:t>
        <a:bodyPr rtlCol="0"/>
        <a:lstStyle/>
        <a:p>
          <a:pPr rtl="0"/>
          <a:r>
            <a:rPr lang="pl-PL" sz="1100" noProof="0" dirty="0"/>
            <a:t>Mato Grosso</a:t>
          </a:r>
        </a:p>
      </dgm:t>
    </dgm:pt>
    <dgm:pt modelId="{EB9D949A-3B01-4B27-8374-A5A9A1B2A6D4}" type="parTrans" cxnId="{E6594D42-DCD1-4A2F-9206-71BFE7969AB9}">
      <dgm:prSet/>
      <dgm:spPr/>
      <dgm:t>
        <a:bodyPr/>
        <a:lstStyle/>
        <a:p>
          <a:endParaRPr lang="pl-PL"/>
        </a:p>
      </dgm:t>
    </dgm:pt>
    <dgm:pt modelId="{1E4B2847-8E0F-45E8-B893-DECBDB0D59B2}" type="sibTrans" cxnId="{E6594D42-DCD1-4A2F-9206-71BFE7969AB9}">
      <dgm:prSet/>
      <dgm:spPr/>
      <dgm:t>
        <a:bodyPr/>
        <a:lstStyle/>
        <a:p>
          <a:endParaRPr lang="pl-PL"/>
        </a:p>
      </dgm:t>
    </dgm:pt>
    <dgm:pt modelId="{887844C3-755B-4200-8144-CFD88C18628F}">
      <dgm:prSet phldrT="[Text]" custT="1"/>
      <dgm:spPr/>
      <dgm:t>
        <a:bodyPr rtlCol="0"/>
        <a:lstStyle/>
        <a:p>
          <a:pPr rtl="0"/>
          <a:r>
            <a:rPr lang="pl-PL" sz="1100" noProof="0" dirty="0" err="1"/>
            <a:t>Rondonia</a:t>
          </a:r>
          <a:endParaRPr lang="pl-PL" sz="1100" noProof="0" dirty="0"/>
        </a:p>
      </dgm:t>
    </dgm:pt>
    <dgm:pt modelId="{AA86541F-1062-45D9-A6AE-321885AA15A0}" type="parTrans" cxnId="{3F2D11F2-D7CC-4588-A485-22B429C93D5F}">
      <dgm:prSet/>
      <dgm:spPr/>
      <dgm:t>
        <a:bodyPr/>
        <a:lstStyle/>
        <a:p>
          <a:endParaRPr lang="pl-PL"/>
        </a:p>
      </dgm:t>
    </dgm:pt>
    <dgm:pt modelId="{DB894034-34EC-44AC-91C9-70C48B4C93F1}" type="sibTrans" cxnId="{3F2D11F2-D7CC-4588-A485-22B429C93D5F}">
      <dgm:prSet/>
      <dgm:spPr/>
      <dgm:t>
        <a:bodyPr/>
        <a:lstStyle/>
        <a:p>
          <a:endParaRPr lang="pl-PL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</dgm:pt>
    <dgm:pt modelId="{71D4558D-159A-47DE-A94F-521C32D12BF0}" type="pres">
      <dgm:prSet presAssocID="{AF48E813-4459-4B63-9360-D2CA978144F6}" presName="arrow" presStyleLbl="node1" presStyleIdx="0" presStyleCnt="9">
        <dgm:presLayoutVars>
          <dgm:bulletEnabled val="1"/>
        </dgm:presLayoutVars>
      </dgm:prSet>
      <dgm:spPr/>
    </dgm:pt>
    <dgm:pt modelId="{64C9AE4F-F6ED-41FE-BF56-17A5CD111CCA}" type="pres">
      <dgm:prSet presAssocID="{F536C979-D0DD-47BF-9E16-6301DE629814}" presName="arrow" presStyleLbl="node1" presStyleIdx="1" presStyleCnt="9">
        <dgm:presLayoutVars>
          <dgm:bulletEnabled val="1"/>
        </dgm:presLayoutVars>
      </dgm:prSet>
      <dgm:spPr/>
    </dgm:pt>
    <dgm:pt modelId="{3DCA436E-A06E-419C-933D-824314FA18DD}" type="pres">
      <dgm:prSet presAssocID="{5967A42A-992F-4FDA-A7BF-040A6ACCB03C}" presName="arrow" presStyleLbl="node1" presStyleIdx="2" presStyleCnt="9">
        <dgm:presLayoutVars>
          <dgm:bulletEnabled val="1"/>
        </dgm:presLayoutVars>
      </dgm:prSet>
      <dgm:spPr/>
    </dgm:pt>
    <dgm:pt modelId="{41603B25-B9A7-46D0-887C-18FC2BCE93AA}" type="pres">
      <dgm:prSet presAssocID="{A9D8C663-B01E-42D0-8826-371D7A3AFA6E}" presName="arrow" presStyleLbl="node1" presStyleIdx="3" presStyleCnt="9">
        <dgm:presLayoutVars>
          <dgm:bulletEnabled val="1"/>
        </dgm:presLayoutVars>
      </dgm:prSet>
      <dgm:spPr/>
    </dgm:pt>
    <dgm:pt modelId="{03A77CC1-2883-44E9-A927-23D8D86A498B}" type="pres">
      <dgm:prSet presAssocID="{52777EA3-5FE5-4A3A-8775-6F330DEE80AF}" presName="arrow" presStyleLbl="node1" presStyleIdx="4" presStyleCnt="9">
        <dgm:presLayoutVars>
          <dgm:bulletEnabled val="1"/>
        </dgm:presLayoutVars>
      </dgm:prSet>
      <dgm:spPr/>
    </dgm:pt>
    <dgm:pt modelId="{AB6E8487-3FDE-4982-AEDD-44690A8ABD93}" type="pres">
      <dgm:prSet presAssocID="{B13EC5CF-C62E-4A1A-AFF1-DA503C372747}" presName="arrow" presStyleLbl="node1" presStyleIdx="5" presStyleCnt="9">
        <dgm:presLayoutVars>
          <dgm:bulletEnabled val="1"/>
        </dgm:presLayoutVars>
      </dgm:prSet>
      <dgm:spPr/>
    </dgm:pt>
    <dgm:pt modelId="{25D94507-21F4-423F-BB75-C618EC0E6542}" type="pres">
      <dgm:prSet presAssocID="{6B503438-5769-42BC-AB4D-839E95D3AB11}" presName="arrow" presStyleLbl="node1" presStyleIdx="6" presStyleCnt="9">
        <dgm:presLayoutVars>
          <dgm:bulletEnabled val="1"/>
        </dgm:presLayoutVars>
      </dgm:prSet>
      <dgm:spPr/>
    </dgm:pt>
    <dgm:pt modelId="{FBE4398F-283A-40CF-B8BC-EEC08B8219AC}" type="pres">
      <dgm:prSet presAssocID="{2AC4A3C7-EE8F-4692-9270-EB467EED6D33}" presName="arrow" presStyleLbl="node1" presStyleIdx="7" presStyleCnt="9">
        <dgm:presLayoutVars>
          <dgm:bulletEnabled val="1"/>
        </dgm:presLayoutVars>
      </dgm:prSet>
      <dgm:spPr/>
    </dgm:pt>
    <dgm:pt modelId="{8A2D0942-9E57-491F-9DE6-448EBCDF9682}" type="pres">
      <dgm:prSet presAssocID="{887844C3-755B-4200-8144-CFD88C18628F}" presName="arrow" presStyleLbl="node1" presStyleIdx="8" presStyleCnt="9">
        <dgm:presLayoutVars>
          <dgm:bulletEnabled val="1"/>
        </dgm:presLayoutVars>
      </dgm:prSet>
      <dgm:spPr/>
    </dgm:pt>
  </dgm:ptLst>
  <dgm:cxnLst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D8E51D10-1C86-4C49-B582-0876726AF5A4}" srcId="{4F62F2DA-D7F2-4FF6-84BA-5F139A7912D1}" destId="{5967A42A-992F-4FDA-A7BF-040A6ACCB03C}" srcOrd="2" destOrd="0" parTransId="{A03DAD7C-77BC-4D6F-8EC5-F2C93B21D176}" sibTransId="{42ABD298-0EE6-4B76-B809-8A6DA6D143D8}"/>
    <dgm:cxn modelId="{A6BAA224-2C3E-456F-AE7E-326BA22D9D91}" srcId="{4F62F2DA-D7F2-4FF6-84BA-5F139A7912D1}" destId="{6B503438-5769-42BC-AB4D-839E95D3AB11}" srcOrd="6" destOrd="0" parTransId="{EDF8CD41-0165-408F-85C3-35AFDA1C37C5}" sibTransId="{7D8900EF-8265-49B7-8985-02A9E7BBA506}"/>
    <dgm:cxn modelId="{05530E28-0D94-4E04-B6E6-99B3CE429D2E}" type="presOf" srcId="{887844C3-755B-4200-8144-CFD88C18628F}" destId="{8A2D0942-9E57-491F-9DE6-448EBCDF9682}" srcOrd="0" destOrd="0" presId="urn:microsoft.com/office/officeart/2005/8/layout/arrow5"/>
    <dgm:cxn modelId="{4724462E-DA8D-4C1B-8B74-6D9CCB997DFF}" type="presOf" srcId="{2AC4A3C7-EE8F-4692-9270-EB467EED6D33}" destId="{FBE4398F-283A-40CF-B8BC-EEC08B8219AC}" srcOrd="0" destOrd="0" presId="urn:microsoft.com/office/officeart/2005/8/layout/arrow5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E6594D42-DCD1-4A2F-9206-71BFE7969AB9}" srcId="{4F62F2DA-D7F2-4FF6-84BA-5F139A7912D1}" destId="{2AC4A3C7-EE8F-4692-9270-EB467EED6D33}" srcOrd="7" destOrd="0" parTransId="{EB9D949A-3B01-4B27-8374-A5A9A1B2A6D4}" sibTransId="{1E4B2847-8E0F-45E8-B893-DECBDB0D59B2}"/>
    <dgm:cxn modelId="{15C7CD47-773F-4E8F-91F3-FF01B014F55B}" type="presOf" srcId="{6B503438-5769-42BC-AB4D-839E95D3AB11}" destId="{25D94507-21F4-423F-BB75-C618EC0E6542}" srcOrd="0" destOrd="0" presId="urn:microsoft.com/office/officeart/2005/8/layout/arrow5"/>
    <dgm:cxn modelId="{B517F74B-06F9-444D-BE93-F20999FC315B}" srcId="{4F62F2DA-D7F2-4FF6-84BA-5F139A7912D1}" destId="{F536C979-D0DD-47BF-9E16-6301DE629814}" srcOrd="1" destOrd="0" parTransId="{553AE3A7-FC42-43B8-8768-D498C74011C5}" sibTransId="{DA4937F5-F442-49EE-8949-125DC6D71A46}"/>
    <dgm:cxn modelId="{EDAB296D-9F06-4447-9380-E62EDAA4E052}" srcId="{4F62F2DA-D7F2-4FF6-84BA-5F139A7912D1}" destId="{A9D8C663-B01E-42D0-8826-371D7A3AFA6E}" srcOrd="3" destOrd="0" parTransId="{5044CA63-D882-4961-B664-5225FA21EBE0}" sibTransId="{D0EE5823-5588-46CF-998D-C6D253B2A90B}"/>
    <dgm:cxn modelId="{C7FA126E-5B6D-4C24-A654-483FAFE7B0FC}" type="presOf" srcId="{52777EA3-5FE5-4A3A-8775-6F330DEE80AF}" destId="{03A77CC1-2883-44E9-A927-23D8D86A498B}" srcOrd="0" destOrd="0" presId="urn:microsoft.com/office/officeart/2005/8/layout/arrow5"/>
    <dgm:cxn modelId="{C204A26F-3C14-4C13-93D7-5128141D5A60}" srcId="{4F62F2DA-D7F2-4FF6-84BA-5F139A7912D1}" destId="{52777EA3-5FE5-4A3A-8775-6F330DEE80AF}" srcOrd="4" destOrd="0" parTransId="{69BFF753-905A-47C6-9997-6D4C1B18C142}" sibTransId="{5276B064-45D0-4BB0-A548-FA0472CCC274}"/>
    <dgm:cxn modelId="{BCA54C76-07AE-4A1B-B8AF-A549CC926EAF}" srcId="{4F62F2DA-D7F2-4FF6-84BA-5F139A7912D1}" destId="{B13EC5CF-C62E-4A1A-AFF1-DA503C372747}" srcOrd="5" destOrd="0" parTransId="{250B1E8C-3A8B-4C05-B652-E4188FE4F78F}" sibTransId="{FB68FE19-9F2E-486B-80A5-07A8B5F267F1}"/>
    <dgm:cxn modelId="{862DBB77-D019-46F4-92CD-72B6659CDD64}" type="presOf" srcId="{B13EC5CF-C62E-4A1A-AFF1-DA503C372747}" destId="{AB6E8487-3FDE-4982-AEDD-44690A8ABD93}" srcOrd="0" destOrd="0" presId="urn:microsoft.com/office/officeart/2005/8/layout/arrow5"/>
    <dgm:cxn modelId="{025482AE-6AA9-47ED-8DA5-5F9343DDE52B}" type="presOf" srcId="{F536C979-D0DD-47BF-9E16-6301DE629814}" destId="{64C9AE4F-F6ED-41FE-BF56-17A5CD111CCA}" srcOrd="0" destOrd="0" presId="urn:microsoft.com/office/officeart/2005/8/layout/arrow5"/>
    <dgm:cxn modelId="{100ED4BD-F485-49E7-946D-29DA5EB687A5}" type="presOf" srcId="{A9D8C663-B01E-42D0-8826-371D7A3AFA6E}" destId="{41603B25-B9A7-46D0-887C-18FC2BCE93AA}" srcOrd="0" destOrd="0" presId="urn:microsoft.com/office/officeart/2005/8/layout/arrow5"/>
    <dgm:cxn modelId="{3F2D11F2-D7CC-4588-A485-22B429C93D5F}" srcId="{4F62F2DA-D7F2-4FF6-84BA-5F139A7912D1}" destId="{887844C3-755B-4200-8144-CFD88C18628F}" srcOrd="8" destOrd="0" parTransId="{AA86541F-1062-45D9-A6AE-321885AA15A0}" sibTransId="{DB894034-34EC-44AC-91C9-70C48B4C93F1}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72D2B8FC-1C36-49AA-8631-7415D0BA190D}" type="presParOf" srcId="{9DE0F8F4-36B0-4743-B908-0EE3F43352CB}" destId="{64C9AE4F-F6ED-41FE-BF56-17A5CD111CCA}" srcOrd="1" destOrd="0" presId="urn:microsoft.com/office/officeart/2005/8/layout/arrow5"/>
    <dgm:cxn modelId="{CB023674-277B-4707-AEE0-9C35DCF4AF85}" type="presParOf" srcId="{9DE0F8F4-36B0-4743-B908-0EE3F43352CB}" destId="{3DCA436E-A06E-419C-933D-824314FA18DD}" srcOrd="2" destOrd="0" presId="urn:microsoft.com/office/officeart/2005/8/layout/arrow5"/>
    <dgm:cxn modelId="{B2A91065-5FB7-4C59-9F1D-0601135B53B2}" type="presParOf" srcId="{9DE0F8F4-36B0-4743-B908-0EE3F43352CB}" destId="{41603B25-B9A7-46D0-887C-18FC2BCE93AA}" srcOrd="3" destOrd="0" presId="urn:microsoft.com/office/officeart/2005/8/layout/arrow5"/>
    <dgm:cxn modelId="{43954997-E232-46F9-926A-F2DD6BCF4218}" type="presParOf" srcId="{9DE0F8F4-36B0-4743-B908-0EE3F43352CB}" destId="{03A77CC1-2883-44E9-A927-23D8D86A498B}" srcOrd="4" destOrd="0" presId="urn:microsoft.com/office/officeart/2005/8/layout/arrow5"/>
    <dgm:cxn modelId="{77E46F2C-D4FD-4280-8844-BA9B90A7AA89}" type="presParOf" srcId="{9DE0F8F4-36B0-4743-B908-0EE3F43352CB}" destId="{AB6E8487-3FDE-4982-AEDD-44690A8ABD93}" srcOrd="5" destOrd="0" presId="urn:microsoft.com/office/officeart/2005/8/layout/arrow5"/>
    <dgm:cxn modelId="{AD56F672-7850-46CC-8A5F-1E88BA8D0D28}" type="presParOf" srcId="{9DE0F8F4-36B0-4743-B908-0EE3F43352CB}" destId="{25D94507-21F4-423F-BB75-C618EC0E6542}" srcOrd="6" destOrd="0" presId="urn:microsoft.com/office/officeart/2005/8/layout/arrow5"/>
    <dgm:cxn modelId="{33EE851B-A08D-499B-B06B-0FBD7ADCFAB4}" type="presParOf" srcId="{9DE0F8F4-36B0-4743-B908-0EE3F43352CB}" destId="{FBE4398F-283A-40CF-B8BC-EEC08B8219AC}" srcOrd="7" destOrd="0" presId="urn:microsoft.com/office/officeart/2005/8/layout/arrow5"/>
    <dgm:cxn modelId="{730C3FC6-3876-4720-8AA1-71984C861436}" type="presParOf" srcId="{9DE0F8F4-36B0-4743-B908-0EE3F43352CB}" destId="{8A2D0942-9E57-491F-9DE6-448EBCDF9682}" srcOrd="8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A5618-F985-4F7E-9218-6EED6BF8D753}">
      <dsp:nvSpPr>
        <dsp:cNvPr id="0" name=""/>
        <dsp:cNvSpPr/>
      </dsp:nvSpPr>
      <dsp:spPr>
        <a:xfrm>
          <a:off x="2421" y="1795261"/>
          <a:ext cx="2155437" cy="86217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 err="1"/>
            <a:t>Introduction</a:t>
          </a:r>
          <a:endParaRPr lang="pl-PL" sz="1900" kern="1200" dirty="0"/>
        </a:p>
      </dsp:txBody>
      <dsp:txXfrm>
        <a:off x="433508" y="1795261"/>
        <a:ext cx="1293263" cy="862174"/>
      </dsp:txXfrm>
    </dsp:sp>
    <dsp:sp modelId="{32289663-B6C0-437E-B2C9-13FB2D1A3D6D}">
      <dsp:nvSpPr>
        <dsp:cNvPr id="0" name=""/>
        <dsp:cNvSpPr/>
      </dsp:nvSpPr>
      <dsp:spPr>
        <a:xfrm>
          <a:off x="1942315" y="1795261"/>
          <a:ext cx="2155437" cy="86217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Analysis </a:t>
          </a:r>
          <a:r>
            <a:rPr lang="pl-PL" sz="1900" kern="1200" dirty="0" err="1"/>
            <a:t>process</a:t>
          </a:r>
          <a:endParaRPr lang="pl-PL" sz="1900" kern="1200" dirty="0"/>
        </a:p>
      </dsp:txBody>
      <dsp:txXfrm>
        <a:off x="2373402" y="1795261"/>
        <a:ext cx="1293263" cy="862174"/>
      </dsp:txXfrm>
    </dsp:sp>
    <dsp:sp modelId="{6923CFDE-B9BE-43B0-B36A-220E6D0051DC}">
      <dsp:nvSpPr>
        <dsp:cNvPr id="0" name=""/>
        <dsp:cNvSpPr/>
      </dsp:nvSpPr>
      <dsp:spPr>
        <a:xfrm>
          <a:off x="3882208" y="1795261"/>
          <a:ext cx="2155437" cy="86217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Data </a:t>
          </a:r>
          <a:r>
            <a:rPr lang="pl-PL" sz="1900" kern="1200" dirty="0" err="1"/>
            <a:t>visualization</a:t>
          </a:r>
          <a:endParaRPr lang="pl-PL" sz="1900" kern="1200" dirty="0"/>
        </a:p>
      </dsp:txBody>
      <dsp:txXfrm>
        <a:off x="4313295" y="1795261"/>
        <a:ext cx="1293263" cy="862174"/>
      </dsp:txXfrm>
    </dsp:sp>
    <dsp:sp modelId="{81F068DA-9B1C-438D-8D38-6CE7CA3B3FFA}">
      <dsp:nvSpPr>
        <dsp:cNvPr id="0" name=""/>
        <dsp:cNvSpPr/>
      </dsp:nvSpPr>
      <dsp:spPr>
        <a:xfrm>
          <a:off x="5822102" y="1795261"/>
          <a:ext cx="2155437" cy="86217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 err="1"/>
            <a:t>History</a:t>
          </a:r>
          <a:endParaRPr lang="pl-PL" sz="1900" kern="1200" dirty="0"/>
        </a:p>
      </dsp:txBody>
      <dsp:txXfrm>
        <a:off x="6253189" y="1795261"/>
        <a:ext cx="1293263" cy="862174"/>
      </dsp:txXfrm>
    </dsp:sp>
    <dsp:sp modelId="{778117AF-ED61-4A1F-8DBA-ECABDE6269EF}">
      <dsp:nvSpPr>
        <dsp:cNvPr id="0" name=""/>
        <dsp:cNvSpPr/>
      </dsp:nvSpPr>
      <dsp:spPr>
        <a:xfrm>
          <a:off x="7761995" y="1795261"/>
          <a:ext cx="2155437" cy="862174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 err="1"/>
            <a:t>Conclusion</a:t>
          </a:r>
          <a:endParaRPr lang="pl-PL" sz="1900" kern="1200" dirty="0"/>
        </a:p>
      </dsp:txBody>
      <dsp:txXfrm>
        <a:off x="8193082" y="1795261"/>
        <a:ext cx="1293263" cy="8621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75809-8C75-4E04-803F-AFF163039B65}">
      <dsp:nvSpPr>
        <dsp:cNvPr id="0" name=""/>
        <dsp:cNvSpPr/>
      </dsp:nvSpPr>
      <dsp:spPr>
        <a:xfrm>
          <a:off x="938418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304F6-1159-42A1-9C34-3730AFDDA2CD}">
      <dsp:nvSpPr>
        <dsp:cNvPr id="0" name=""/>
        <dsp:cNvSpPr/>
      </dsp:nvSpPr>
      <dsp:spPr>
        <a:xfrm>
          <a:off x="52549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 err="1"/>
            <a:t>States</a:t>
          </a:r>
          <a:r>
            <a:rPr lang="pl-PL" sz="2600" kern="1200" dirty="0"/>
            <a:t> with progressive </a:t>
          </a:r>
          <a:r>
            <a:rPr lang="pl-PL" sz="2600" kern="1200" dirty="0" err="1"/>
            <a:t>deforestation</a:t>
          </a:r>
          <a:endParaRPr lang="pl-PL" sz="2600" kern="1200" noProof="0" dirty="0"/>
        </a:p>
      </dsp:txBody>
      <dsp:txXfrm>
        <a:off x="52549" y="2233845"/>
        <a:ext cx="3221343" cy="720000"/>
      </dsp:txXfrm>
    </dsp:sp>
    <dsp:sp modelId="{149365D4-02F1-45AD-91FD-EDDC4F0E9A67}">
      <dsp:nvSpPr>
        <dsp:cNvPr id="0" name=""/>
        <dsp:cNvSpPr/>
      </dsp:nvSpPr>
      <dsp:spPr>
        <a:xfrm>
          <a:off x="4723497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FB028-C0D7-44EE-803C-2FE7CB0A5632}">
      <dsp:nvSpPr>
        <dsp:cNvPr id="0" name=""/>
        <dsp:cNvSpPr/>
      </dsp:nvSpPr>
      <dsp:spPr>
        <a:xfrm>
          <a:off x="3837628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noProof="0" dirty="0" err="1"/>
            <a:t>Perspectives</a:t>
          </a:r>
          <a:r>
            <a:rPr lang="pl-PL" sz="2600" kern="1200" noProof="0" dirty="0"/>
            <a:t> </a:t>
          </a:r>
          <a:r>
            <a:rPr lang="pl-PL" sz="2600" kern="1200" dirty="0"/>
            <a:t>on </a:t>
          </a:r>
          <a:r>
            <a:rPr lang="pl-PL" sz="2600" kern="1200" dirty="0" err="1"/>
            <a:t>nature</a:t>
          </a:r>
          <a:r>
            <a:rPr lang="pl-PL" sz="2600" kern="1200" dirty="0"/>
            <a:t> </a:t>
          </a:r>
          <a:r>
            <a:rPr lang="pl-PL" sz="2600" kern="1200" dirty="0" err="1"/>
            <a:t>conservation</a:t>
          </a:r>
          <a:endParaRPr lang="pl-PL" sz="2600" kern="1200" noProof="0" dirty="0"/>
        </a:p>
      </dsp:txBody>
      <dsp:txXfrm>
        <a:off x="3837628" y="2233845"/>
        <a:ext cx="3221343" cy="720000"/>
      </dsp:txXfrm>
    </dsp:sp>
    <dsp:sp modelId="{72D006BC-B9B3-458C-9768-07D20D6CD37A}">
      <dsp:nvSpPr>
        <dsp:cNvPr id="0" name=""/>
        <dsp:cNvSpPr/>
      </dsp:nvSpPr>
      <dsp:spPr>
        <a:xfrm>
          <a:off x="8508576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D41E0-D064-4F64-B2E2-37349575417C}">
      <dsp:nvSpPr>
        <dsp:cNvPr id="0" name=""/>
        <dsp:cNvSpPr/>
      </dsp:nvSpPr>
      <dsp:spPr>
        <a:xfrm>
          <a:off x="7622707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/>
            <a:t>T</a:t>
          </a:r>
          <a:r>
            <a:rPr lang="en-US" sz="2600" kern="1200" dirty="0"/>
            <a:t>he scale of the </a:t>
          </a:r>
          <a:r>
            <a:rPr lang="en-US" sz="2600" kern="1200" dirty="0" err="1"/>
            <a:t>phenomen</a:t>
          </a:r>
          <a:r>
            <a:rPr lang="pl-PL" sz="2600" kern="1200" dirty="0"/>
            <a:t>a</a:t>
          </a:r>
          <a:endParaRPr lang="pl-PL" sz="2600" kern="1200" noProof="0" dirty="0"/>
        </a:p>
      </dsp:txBody>
      <dsp:txXfrm>
        <a:off x="7622707" y="2233845"/>
        <a:ext cx="322134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>
          <a:off x="3080315" y="3427"/>
          <a:ext cx="1396704" cy="139670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0" kern="1200" noProof="0" dirty="0"/>
            <a:t>Amazonas</a:t>
          </a:r>
        </a:p>
      </dsp:txBody>
      <dsp:txXfrm>
        <a:off x="3429491" y="3427"/>
        <a:ext cx="698352" cy="1152281"/>
      </dsp:txXfrm>
    </dsp:sp>
    <dsp:sp modelId="{64C9AE4F-F6ED-41FE-BF56-17A5CD111CCA}">
      <dsp:nvSpPr>
        <dsp:cNvPr id="0" name=""/>
        <dsp:cNvSpPr/>
      </dsp:nvSpPr>
      <dsp:spPr>
        <a:xfrm rot="2400000">
          <a:off x="4662988" y="579473"/>
          <a:ext cx="1396704" cy="139670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8829"/>
                <a:satOff val="-3613"/>
                <a:lumOff val="515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8829"/>
                <a:satOff val="-3613"/>
                <a:lumOff val="515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noProof="0" dirty="0"/>
            <a:t>Roraima</a:t>
          </a:r>
        </a:p>
      </dsp:txBody>
      <dsp:txXfrm>
        <a:off x="5090720" y="608065"/>
        <a:ext cx="698352" cy="1152281"/>
      </dsp:txXfrm>
    </dsp:sp>
    <dsp:sp modelId="{3DCA436E-A06E-419C-933D-824314FA18DD}">
      <dsp:nvSpPr>
        <dsp:cNvPr id="0" name=""/>
        <dsp:cNvSpPr/>
      </dsp:nvSpPr>
      <dsp:spPr>
        <a:xfrm rot="4800000">
          <a:off x="5505111" y="2038073"/>
          <a:ext cx="1396704" cy="139670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37659"/>
                <a:satOff val="-7225"/>
                <a:lumOff val="10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37659"/>
                <a:satOff val="-7225"/>
                <a:lumOff val="10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noProof="0" dirty="0"/>
            <a:t>Para</a:t>
          </a:r>
        </a:p>
      </dsp:txBody>
      <dsp:txXfrm rot="-5400000">
        <a:off x="5747678" y="2366027"/>
        <a:ext cx="1152281" cy="698352"/>
      </dsp:txXfrm>
    </dsp:sp>
    <dsp:sp modelId="{41603B25-B9A7-46D0-887C-18FC2BCE93AA}">
      <dsp:nvSpPr>
        <dsp:cNvPr id="0" name=""/>
        <dsp:cNvSpPr/>
      </dsp:nvSpPr>
      <dsp:spPr>
        <a:xfrm rot="7200000">
          <a:off x="5212645" y="3696732"/>
          <a:ext cx="1396704" cy="139670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56488"/>
                <a:satOff val="-10838"/>
                <a:lumOff val="1544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56488"/>
                <a:satOff val="-10838"/>
                <a:lumOff val="1544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noProof="0" dirty="0"/>
            <a:t>Acre</a:t>
          </a:r>
        </a:p>
      </dsp:txBody>
      <dsp:txXfrm rot="-5400000">
        <a:off x="5440695" y="4107013"/>
        <a:ext cx="1152281" cy="698352"/>
      </dsp:txXfrm>
    </dsp:sp>
    <dsp:sp modelId="{03A77CC1-2883-44E9-A927-23D8D86A498B}">
      <dsp:nvSpPr>
        <dsp:cNvPr id="0" name=""/>
        <dsp:cNvSpPr/>
      </dsp:nvSpPr>
      <dsp:spPr>
        <a:xfrm rot="9600000">
          <a:off x="3922438" y="4779344"/>
          <a:ext cx="1396704" cy="139670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75317"/>
                <a:satOff val="-14450"/>
                <a:lumOff val="205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75317"/>
                <a:satOff val="-14450"/>
                <a:lumOff val="205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noProof="0" dirty="0"/>
            <a:t>Tocantins</a:t>
          </a:r>
        </a:p>
      </dsp:txBody>
      <dsp:txXfrm rot="10800000">
        <a:off x="4313413" y="5016397"/>
        <a:ext cx="698352" cy="1152281"/>
      </dsp:txXfrm>
    </dsp:sp>
    <dsp:sp modelId="{AB6E8487-3FDE-4982-AEDD-44690A8ABD93}">
      <dsp:nvSpPr>
        <dsp:cNvPr id="0" name=""/>
        <dsp:cNvSpPr/>
      </dsp:nvSpPr>
      <dsp:spPr>
        <a:xfrm rot="12000000">
          <a:off x="2238192" y="4779344"/>
          <a:ext cx="1396704" cy="139670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94147"/>
                <a:satOff val="-18063"/>
                <a:lumOff val="2574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94147"/>
                <a:satOff val="-18063"/>
                <a:lumOff val="2574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noProof="0" dirty="0" err="1"/>
            <a:t>Amapa</a:t>
          </a:r>
          <a:endParaRPr lang="pl-PL" sz="1100" kern="1200" noProof="0" dirty="0"/>
        </a:p>
      </dsp:txBody>
      <dsp:txXfrm rot="10800000">
        <a:off x="2545569" y="5016397"/>
        <a:ext cx="698352" cy="1152281"/>
      </dsp:txXfrm>
    </dsp:sp>
    <dsp:sp modelId="{25D94507-21F4-423F-BB75-C618EC0E6542}">
      <dsp:nvSpPr>
        <dsp:cNvPr id="0" name=""/>
        <dsp:cNvSpPr/>
      </dsp:nvSpPr>
      <dsp:spPr>
        <a:xfrm rot="14400000">
          <a:off x="947984" y="3696732"/>
          <a:ext cx="1396704" cy="139670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12976"/>
                <a:satOff val="-21676"/>
                <a:lumOff val="308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12976"/>
                <a:satOff val="-21676"/>
                <a:lumOff val="308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noProof="0" dirty="0" err="1"/>
            <a:t>Maranhao</a:t>
          </a:r>
          <a:endParaRPr lang="pl-PL" sz="1100" kern="1200" noProof="0" dirty="0"/>
        </a:p>
      </dsp:txBody>
      <dsp:txXfrm rot="5400000">
        <a:off x="964358" y="4107013"/>
        <a:ext cx="1152281" cy="698352"/>
      </dsp:txXfrm>
    </dsp:sp>
    <dsp:sp modelId="{FBE4398F-283A-40CF-B8BC-EEC08B8219AC}">
      <dsp:nvSpPr>
        <dsp:cNvPr id="0" name=""/>
        <dsp:cNvSpPr/>
      </dsp:nvSpPr>
      <dsp:spPr>
        <a:xfrm rot="16800000">
          <a:off x="655518" y="2038073"/>
          <a:ext cx="1396704" cy="139670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31806"/>
                <a:satOff val="-25288"/>
                <a:lumOff val="3603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31806"/>
                <a:satOff val="-25288"/>
                <a:lumOff val="3603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noProof="0" dirty="0"/>
            <a:t>Mato Grosso</a:t>
          </a:r>
        </a:p>
      </dsp:txBody>
      <dsp:txXfrm rot="5400000">
        <a:off x="657375" y="2366027"/>
        <a:ext cx="1152281" cy="698352"/>
      </dsp:txXfrm>
    </dsp:sp>
    <dsp:sp modelId="{8A2D0942-9E57-491F-9DE6-448EBCDF9682}">
      <dsp:nvSpPr>
        <dsp:cNvPr id="0" name=""/>
        <dsp:cNvSpPr/>
      </dsp:nvSpPr>
      <dsp:spPr>
        <a:xfrm rot="19200000">
          <a:off x="1497641" y="579473"/>
          <a:ext cx="1396704" cy="1396704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100" kern="1200" noProof="0" dirty="0" err="1"/>
            <a:t>Rondonia</a:t>
          </a:r>
          <a:endParaRPr lang="pl-PL" sz="1100" kern="1200" noProof="0" dirty="0"/>
        </a:p>
      </dsp:txBody>
      <dsp:txXfrm>
        <a:off x="1768261" y="608065"/>
        <a:ext cx="698352" cy="1152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Lista ikon z etykietami"/>
  <dgm:desc val="Umożliwia pokazanie niesekwencyjnych lub pogrupowanych fragmentów informacji, którym towarzyszą powiązane elementy wizualne. Sprawdza się najlepiej w przypadku ikon lub małych obrazów z krótkimi podpisam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4E859C4-AAFB-47EE-BF48-434103D40B98}" type="datetime1">
              <a:rPr lang="pl-PL" smtClean="0"/>
              <a:t>14.02.2023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70B3793-D85E-4082-925C-FAA1A2B27276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CCD32E-3E75-4610-BF2F-CF7C6ABA7E6A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AB3E965-974B-498D-B360-83DD1F9DEB55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Cześć, jesteśmy grupą o nazwie </a:t>
            </a:r>
            <a:r>
              <a:rPr lang="pl-PL" dirty="0" err="1"/>
              <a:t>chubs_chubs</a:t>
            </a:r>
            <a:r>
              <a:rPr lang="pl-PL" dirty="0"/>
              <a:t> i dzisiaj zaprezentujemy Wam temat ubywania lasu deszczowego w Brazylii w latach 1999-2019.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/>
            <a:r>
              <a:rPr lang="pl-PL" b="0" i="0" dirty="0">
                <a:solidFill>
                  <a:srgbClr val="1D1C1D"/>
                </a:solidFill>
                <a:effectLst/>
                <a:latin typeface="Slack-Lato"/>
              </a:rPr>
              <a:t>Stany </a:t>
            </a:r>
            <a:r>
              <a:rPr lang="pl-PL" b="0" i="0" dirty="0" err="1">
                <a:solidFill>
                  <a:srgbClr val="1D1C1D"/>
                </a:solidFill>
                <a:effectLst/>
                <a:latin typeface="Slack-Lato"/>
              </a:rPr>
              <a:t>Amapa</a:t>
            </a:r>
            <a:r>
              <a:rPr lang="pl-PL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pl-PL" b="0" i="0" dirty="0" err="1">
                <a:solidFill>
                  <a:srgbClr val="1D1C1D"/>
                </a:solidFill>
                <a:effectLst/>
                <a:latin typeface="Slack-Lato"/>
              </a:rPr>
              <a:t>Maranhao</a:t>
            </a:r>
            <a:r>
              <a:rPr lang="pl-PL" b="0" i="0" dirty="0">
                <a:solidFill>
                  <a:srgbClr val="1D1C1D"/>
                </a:solidFill>
                <a:effectLst/>
                <a:latin typeface="Slack-Lato"/>
              </a:rPr>
              <a:t>, najbardziej rokują w sensie organizowania turystyki celem zachowania istniejącego lasu jak również zwiększenia wydajności terenów już posiadanych.</a:t>
            </a:r>
            <a:endParaRPr lang="pl-PL" b="0" i="0" dirty="0">
              <a:solidFill>
                <a:srgbClr val="2D2D2D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pl-PL" b="0" i="0" dirty="0">
                <a:solidFill>
                  <a:srgbClr val="1D1C1D"/>
                </a:solidFill>
                <a:effectLst/>
                <a:latin typeface="Slack-Lato"/>
              </a:rPr>
              <a:t>Tocantins praktycznie nie posiada już lasu tropikalnego i raczej nadaje się na zalesianie.</a:t>
            </a:r>
            <a:endParaRPr lang="pl-PL" b="0" i="0" dirty="0">
              <a:solidFill>
                <a:srgbClr val="2D2D2D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pl-PL" b="0" i="0" dirty="0">
                <a:solidFill>
                  <a:srgbClr val="1D1C1D"/>
                </a:solidFill>
                <a:effectLst/>
                <a:latin typeface="Slack-Lato"/>
              </a:rPr>
              <a:t>Amazonas, Roraima, Acre i Para – stany najbardziej problematyczne w sensie deforestacji – są jednymi największych i narażone na konsekwencje budowy dróg, rabunkowej gospodarki i wylesiania dla organizacji pastwisk.</a:t>
            </a:r>
            <a:endParaRPr lang="pl-PL" b="0" i="0" dirty="0">
              <a:solidFill>
                <a:srgbClr val="2D2D2D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pl-PL" b="0" i="0" dirty="0">
                <a:solidFill>
                  <a:srgbClr val="1D1C1D"/>
                </a:solidFill>
                <a:effectLst/>
                <a:latin typeface="Slack-Lato"/>
              </a:rPr>
              <a:t>Stany Mato Grosso i </a:t>
            </a:r>
            <a:r>
              <a:rPr lang="pl-PL" b="0" i="0" dirty="0" err="1">
                <a:solidFill>
                  <a:srgbClr val="1D1C1D"/>
                </a:solidFill>
                <a:effectLst/>
                <a:latin typeface="Slack-Lato"/>
              </a:rPr>
              <a:t>Rondonia</a:t>
            </a:r>
            <a:r>
              <a:rPr lang="pl-PL" b="0" i="0" dirty="0">
                <a:solidFill>
                  <a:srgbClr val="1D1C1D"/>
                </a:solidFill>
                <a:effectLst/>
                <a:latin typeface="Slack-Lato"/>
              </a:rPr>
              <a:t> ma szanse na zostawienie enklaw (resztek) lasów tropikalnych.</a:t>
            </a:r>
            <a:endParaRPr lang="pl-PL" b="0" i="0" dirty="0">
              <a:solidFill>
                <a:srgbClr val="2D2D2D"/>
              </a:solidFill>
              <a:effectLst/>
              <a:latin typeface="Verdana" panose="020B0604030504040204" pitchFamily="34" charset="0"/>
            </a:endParaRPr>
          </a:p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3586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pl-PL" smtClean="0"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 kolei przejdziemy przez niniejsze punkty. Aktualnie jesteśmy na pierwszej strzałce, czyli wprowadzeniu, za chwilę powiemy o procesie analitycznym, a następnie zostaną przedstawione efekty tych analiz w postaci graficznej. Kończąc wystąpienie uzupełnimy uzyskane wyniki rysem historycznym i podsumujemy wnioski.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AB3E965-974B-498D-B360-83DD1F9DEB55}" type="slidenum">
              <a:rPr lang="pl-PL" noProof="0" smtClean="0"/>
              <a:t>2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78197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Do dyspozycji mieliśmy 3 zbiory danych dotyczące:</a:t>
            </a:r>
          </a:p>
          <a:p>
            <a:r>
              <a:rPr lang="pl-PL" dirty="0"/>
              <a:t>obszaru wylesiania w km² pogrupowane według roku i stanu w latach 2004-2019;</a:t>
            </a:r>
          </a:p>
          <a:p>
            <a:r>
              <a:rPr lang="pl-PL" dirty="0"/>
              <a:t>dane o 2 najważniejszych zjawiskach klimatycznych, czyli El Nino i La Nina w latach 1999-2019;</a:t>
            </a:r>
          </a:p>
          <a:p>
            <a:r>
              <a:rPr lang="pl-PL" dirty="0"/>
              <a:t>oraz dane dotyczące wybuchów pożarów pogrupowane wg stanu, miesiąca i roku od 1999 do 2019 r.</a:t>
            </a:r>
          </a:p>
          <a:p>
            <a:r>
              <a:rPr lang="pl-PL" dirty="0"/>
              <a:t>Dodatkowo znaleźliśmy dodatkową bazę zawierającą informacje </a:t>
            </a:r>
            <a:r>
              <a:rPr lang="pl-PL" dirty="0" err="1"/>
              <a:t>geo</a:t>
            </a:r>
            <a:r>
              <a:rPr lang="pl-PL" dirty="0"/>
              <a:t>-społeczne (ale ostatecznie nie ujęliśmy jej jako czynnika wpływającego na wylesianie i pożary).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AB3E965-974B-498D-B360-83DD1F9DEB55}" type="slidenum">
              <a:rPr lang="pl-PL" noProof="0" smtClean="0"/>
              <a:t>3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7820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dirty="0"/>
              <a:t>Naszym celem było wyznaczenie stanów z postępującym ubytkiem lasu, wyznaczenie rokowań na ochronę przyrody oraz ocena wpływu zjawisk El Nino i La Nina na degradację lasu.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89412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Zacznijmy od analizy danych dotyczących liczby ognisk pożarów w latach 1999-2019.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Wykres przedstawia sumę pożarów dla poszczególnych lat.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wykresie została również przestawiona średnia suma pożarów dla wszystkich lat.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Pozwala nam to zobrazować, które lata odbiegały od średniej.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Warto wspomnieć, że w 2015 roku siła zjawisko El Nino (</a:t>
            </a:r>
            <a:r>
              <a:rPr lang="pl-PL" sz="1800" b="0" i="0" dirty="0">
                <a:solidFill>
                  <a:srgbClr val="3C3C3C"/>
                </a:solidFill>
                <a:effectLst/>
                <a:latin typeface="Work Sans" pitchFamily="2" charset="-18"/>
              </a:rPr>
              <a:t>polegające na utrzymywaniu się ponadprzeciętnie wysokiej temperatury, która prowadzi do suszy</a:t>
            </a: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była największa spośród próbki naszych danych.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Sugerowałoby to, że liczba pożarów w tym roku powinna być ponad średnią, ale tak nie jest.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Natomiast wyniki ponad średnią są w latach 2002-2007, co może sugerować, że oprócz suszy czynnikiem był również działalność człowieka.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wykresie widzimy kolejną wartość, która odbiega od normy -  jest to rok 2010 kiedy również Brazylie dotknęła susza.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Natomiast w latach 2004–2012 liczba pożarów stopniowo malał, ponieważ władze wprowadziły rygorystyczne przepisy pozwalające ograniczyć wylesienie. 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B9E46-233B-4C8A-8268-4BEF873EB12B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298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 wykres natomiast obrazuje zmianę procentową liczby pożarów względem poprzedniego roku.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Wyraźnie widać, że w 2002 roku liczba pożarów znacznie wzrosła, aż o 320 %.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Natomiast największy spadek 56% jest między rokiem 2010 a 2011.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B9E46-233B-4C8A-8268-4BEF873EB12B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3606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Ten </a:t>
            </a:r>
            <a:r>
              <a:rPr lang="pl-PL" dirty="0" err="1"/>
              <a:t>dashboard</a:t>
            </a:r>
            <a:r>
              <a:rPr lang="pl-PL" dirty="0"/>
              <a:t> przedstawia dwa wykresy. </a:t>
            </a:r>
          </a:p>
          <a:p>
            <a:endParaRPr lang="pl-PL" dirty="0"/>
          </a:p>
          <a:p>
            <a:r>
              <a:rPr lang="pl-PL" dirty="0"/>
              <a:t>Jeden obrazuje sumę liczby ognisk pożarów dla wszystkich lat a drugi w poszczególnych latach dla poszczególnych stanów.</a:t>
            </a:r>
          </a:p>
          <a:p>
            <a:endParaRPr lang="pl-PL" dirty="0"/>
          </a:p>
          <a:p>
            <a:r>
              <a:rPr lang="pl-PL" dirty="0"/>
              <a:t>Na podstawie map możemy zauważyć, że </a:t>
            </a:r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pożary w Brazylii występują najczęściej w regionie lasów deszczowych Amazonii, szczególnie w stanach Amazonas, </a:t>
            </a:r>
            <a:r>
              <a:rPr lang="pl-PL" b="0" i="0" dirty="0" err="1">
                <a:solidFill>
                  <a:srgbClr val="374151"/>
                </a:solidFill>
                <a:effectLst/>
                <a:latin typeface="Söhne"/>
              </a:rPr>
              <a:t>Pará</a:t>
            </a:r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 i Mato Grosso.</a:t>
            </a:r>
          </a:p>
          <a:p>
            <a:endParaRPr lang="pl-PL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pl-PL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pl-PL" b="0" i="0" dirty="0">
                <a:solidFill>
                  <a:srgbClr val="374151"/>
                </a:solidFill>
                <a:effectLst/>
                <a:latin typeface="Söhne"/>
              </a:rPr>
              <a:t>Regiony amazońskich lasów deszczowych są szczególnie podatne na pożary z powodu kombinacji czynników, takich jak wylesianie, zmiany w użytkowaniu gruntów i działalność człowieka. 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B9E46-233B-4C8A-8268-4BEF873EB12B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6290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Kolejny wykres pokazuje, że liczba pożarów skorelowana jest z porą suchą, która występuje od lipca do listopada.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 wiadomo pożary są powszechne w porze suchej i mogą występować naturalnie, zwłaszcza podczas suszy.</a:t>
            </a:r>
            <a:r>
              <a:rPr lang="pl-PL" sz="1800" kern="12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kern="1200" dirty="0">
              <a:solidFill>
                <a:srgbClr val="20212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Pożary zaczynają się nasilać w miesiącu czerwcu i osiągają swój szczyt w sierpniu i wrześniu.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B9E46-233B-4C8A-8268-4BEF873EB12B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411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 wykres natomiast obrazuje zmianę procentową liczby pożarów względem poprzedniego miesiąca.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Idealnie jest tu zobrazowany trend zmian o których mówiłam przy poprzednim wykresie.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l-P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Liczba pożarów między miesiącem lipcem a sierpniem potrafi się zwiększyć nawet o 320 %, więc zwiększenie liczby pożarów w dużej mierze spowodowana jest naturalnym zjawiskiem jakim jest susza w tym regionie.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B9E46-233B-4C8A-8268-4BEF873EB12B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092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487ACEBD-944D-4077-A963-F5E2123A6755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  <p:cxnSp>
        <p:nvCxnSpPr>
          <p:cNvPr id="13" name="Łącznik prosty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stokąt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98481D-1C6C-4BB9-B24D-F98C60526130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1C5DF1-964B-4C24-98C1-7BD18FF365EB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  <p:cxnSp>
        <p:nvCxnSpPr>
          <p:cNvPr id="8" name="Łącznik prosty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A9D8BE-B706-4EC7-92F5-DD330457B445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0A5577-C9DB-4030-AC00-9F909A9EAA6A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C1227D-1619-402F-8C74-CB5B977FE529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E041CC-369B-4B23-9C4E-51BD6FD388AF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356249-2191-48E6-B531-360D160ECA3E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685C74-5536-4B75-B501-CF0A7DD59B75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6B8FCA-70FE-4987-9373-BFD01506330A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 dirty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B45DF2-566E-46E4-824A-393ACDA7F5F6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D8CDEE8D-4CBA-40B2-AF5D-26D0B2BAF95A}" type="datetime1">
              <a:rPr lang="pl-PL" noProof="0" smtClean="0"/>
              <a:t>14.02.2023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l-PL" noProof="0" dirty="0"/>
              <a:t>
              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cxnSp>
        <p:nvCxnSpPr>
          <p:cNvPr id="8" name="Łącznik prosty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ublic.tableau.com/views/SeverityofPhenomen/PehnoemenbySeverity?:language=en-US&amp;:display_count=n&amp;:origin=viz_share_lin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ublic.tableau.com/views/FiretoAreaTrendwithMap/Dashboard3?:language=en-US&amp;publish=yes&amp;:display_count=n&amp;:origin=viz_share_lin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5.png"/><Relationship Id="rId5" Type="http://schemas.openxmlformats.org/officeDocument/2006/relationships/diagramData" Target="../diagrams/data3.xml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oanna7734/viz/Averagenumberofforestfireoutbreaksfor1999-2019/Averagenumberofforestfireoutbreaksfor1999-2019?publish=y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oanna7734/viz/TotalfirespotsgrowthYoYTotalnumberofforestfireoutbreaksfor1999-2019growthYoY/Totalnumberofforestfireoutbreaksfor1999-2019growthYoY?publish=y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oanna7734/viz/Totalnumberofforestfireoutbreaksfor1999-2019foreachstate/Dashboard1?publish=y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oanna7734/viz/PeakseasonfornumberofforestfireoutbreaksdryseasoninBrazil/PeakseasonfornumberofforestfireoutbreaksdryseasoninBrazil?publish=y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joanna7734/viz/Totalnumberofforestfireoutbreaksfor1999-2019growthMoM/Totalnumberofforestfireoutbreaksfor1999-2019growthMoM?publish=y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rostokąt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FC454B2-7828-D71B-DACB-5F0090B76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pl-PL" sz="6600" b="1" cap="none" spc="0" noProof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Brazilian Amazon Rainforest Degradation 1999-2019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7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rtl="0"/>
            <a:r>
              <a:rPr lang="pl-PL" sz="3600" b="1" noProof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chubs_chubs</a:t>
            </a: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21CFDB8-B9DB-AE3D-9A66-7B9844AB009E}"/>
              </a:ext>
            </a:extLst>
          </p:cNvPr>
          <p:cNvSpPr txBox="1"/>
          <p:nvPr/>
        </p:nvSpPr>
        <p:spPr>
          <a:xfrm>
            <a:off x="8139605" y="6611779"/>
            <a:ext cx="61678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https://pixabay.com/photos/rainforest-path-morning-mist-asahi-4350845/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5EDDCC-DA0A-96B2-F4F4-48321DA3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Severity of phenomena</a:t>
            </a:r>
          </a:p>
        </p:txBody>
      </p:sp>
      <p:pic>
        <p:nvPicPr>
          <p:cNvPr id="5" name="Symbol zastępczy zawartości 4">
            <a:hlinkClick r:id="rId2"/>
            <a:extLst>
              <a:ext uri="{FF2B5EF4-FFF2-40B4-BE49-F238E27FC236}">
                <a16:creationId xmlns:a16="http://schemas.microsoft.com/office/drawing/2014/main" id="{51896160-CE3D-077B-7849-75C3FB5C6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272" y="2122634"/>
            <a:ext cx="11687014" cy="3853623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F6CD8735-C744-B98D-1237-BAF748D0AF0A}"/>
              </a:ext>
            </a:extLst>
          </p:cNvPr>
          <p:cNvSpPr txBox="1"/>
          <p:nvPr/>
        </p:nvSpPr>
        <p:spPr>
          <a:xfrm>
            <a:off x="838200" y="6133738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Source: </a:t>
            </a:r>
            <a:r>
              <a:rPr lang="pl-PL" sz="1600" dirty="0" err="1"/>
              <a:t>Own</a:t>
            </a:r>
            <a:r>
              <a:rPr lang="pl-PL" sz="1600" dirty="0"/>
              <a:t> </a:t>
            </a:r>
            <a:r>
              <a:rPr lang="pl-PL" sz="1600" dirty="0" err="1"/>
              <a:t>elaboration</a:t>
            </a:r>
            <a:r>
              <a:rPr lang="pl-PL" sz="1600" dirty="0"/>
              <a:t> [</a:t>
            </a:r>
            <a:r>
              <a:rPr lang="pl-PL" sz="1600" dirty="0">
                <a:hlinkClick r:id="rId2"/>
              </a:rPr>
              <a:t>Tableau</a:t>
            </a:r>
            <a:r>
              <a:rPr lang="pl-PL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71870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220226-CC19-1778-C1A9-3F604714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</a:t>
            </a:r>
            <a:r>
              <a:rPr lang="pl-PL" dirty="0"/>
              <a:t> </a:t>
            </a:r>
            <a:r>
              <a:rPr lang="en-GB" dirty="0"/>
              <a:t>to area trend</a:t>
            </a:r>
          </a:p>
        </p:txBody>
      </p:sp>
      <p:pic>
        <p:nvPicPr>
          <p:cNvPr id="11" name="Symbol zastępczy zawartości 10">
            <a:hlinkClick r:id="rId2"/>
            <a:extLst>
              <a:ext uri="{FF2B5EF4-FFF2-40B4-BE49-F238E27FC236}">
                <a16:creationId xmlns:a16="http://schemas.microsoft.com/office/drawing/2014/main" id="{1E2E8DE6-07A3-39F2-194B-9900A7CE4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8968" y="1843492"/>
            <a:ext cx="11234058" cy="4595207"/>
          </a:xfr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3FA7BA7-0E65-51B9-DDB6-CCABF77C0042}"/>
              </a:ext>
            </a:extLst>
          </p:cNvPr>
          <p:cNvSpPr txBox="1"/>
          <p:nvPr/>
        </p:nvSpPr>
        <p:spPr>
          <a:xfrm>
            <a:off x="838200" y="6416768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Source: </a:t>
            </a:r>
            <a:r>
              <a:rPr lang="pl-PL" sz="1600" dirty="0" err="1"/>
              <a:t>Own</a:t>
            </a:r>
            <a:r>
              <a:rPr lang="pl-PL" sz="1600" dirty="0"/>
              <a:t> </a:t>
            </a:r>
            <a:r>
              <a:rPr lang="pl-PL" sz="1600" dirty="0" err="1"/>
              <a:t>elaboration</a:t>
            </a:r>
            <a:r>
              <a:rPr lang="pl-PL" sz="1600" dirty="0"/>
              <a:t> [</a:t>
            </a:r>
            <a:r>
              <a:rPr lang="pl-PL" sz="1600" dirty="0">
                <a:hlinkClick r:id="rId2"/>
              </a:rPr>
              <a:t>Tableau</a:t>
            </a:r>
            <a:r>
              <a:rPr lang="pl-PL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461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02C005-3ECC-43A9-9882-4B5E9DB36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23000"/>
                    </a14:imgEffect>
                  </a14:imgLayer>
                </a14:imgProps>
              </a:ext>
            </a:extLst>
          </a:blip>
          <a:srcRect t="1676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pPr rtl="0"/>
            <a:r>
              <a:rPr lang="en-GB" sz="4800" b="1" dirty="0">
                <a:solidFill>
                  <a:srgbClr val="FFFFFF"/>
                </a:solidFill>
              </a:rPr>
              <a:t>opportunities</a:t>
            </a: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awartość — symbol zastępczy 4" descr="Grafika SmartArt produktu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177989"/>
              </p:ext>
            </p:extLst>
          </p:nvPr>
        </p:nvGraphicFramePr>
        <p:xfrm>
          <a:off x="3872665" y="93307"/>
          <a:ext cx="7557335" cy="6179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Obraz 7">
            <a:extLst>
              <a:ext uri="{FF2B5EF4-FFF2-40B4-BE49-F238E27FC236}">
                <a16:creationId xmlns:a16="http://schemas.microsoft.com/office/drawing/2014/main" id="{3E403BC0-E8F8-F052-1731-C4670671F39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3942" y="1838947"/>
            <a:ext cx="2424782" cy="2144417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C1F00B57-8BEE-3660-F4CD-DB82A2275C9D}"/>
              </a:ext>
            </a:extLst>
          </p:cNvPr>
          <p:cNvSpPr txBox="1"/>
          <p:nvPr/>
        </p:nvSpPr>
        <p:spPr>
          <a:xfrm>
            <a:off x="6636557" y="146811"/>
            <a:ext cx="1539551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8300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31D22DDD-5909-FF83-A0C8-5F524D546CC2}"/>
              </a:ext>
            </a:extLst>
          </p:cNvPr>
          <p:cNvSpPr/>
          <p:nvPr/>
        </p:nvSpPr>
        <p:spPr>
          <a:xfrm>
            <a:off x="5579582" y="4073436"/>
            <a:ext cx="516418" cy="516418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5F10C840-3D04-D61D-7FCA-B56FD526C7A3}"/>
              </a:ext>
            </a:extLst>
          </p:cNvPr>
          <p:cNvSpPr/>
          <p:nvPr/>
        </p:nvSpPr>
        <p:spPr>
          <a:xfrm>
            <a:off x="5997261" y="1348500"/>
            <a:ext cx="516418" cy="516418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9AE08023-412B-4A04-2777-A23ECC69A42B}"/>
              </a:ext>
            </a:extLst>
          </p:cNvPr>
          <p:cNvSpPr/>
          <p:nvPr/>
        </p:nvSpPr>
        <p:spPr>
          <a:xfrm>
            <a:off x="9568193" y="2623520"/>
            <a:ext cx="448242" cy="424168"/>
          </a:xfrm>
          <a:prstGeom prst="rect">
            <a:avLst/>
          </a:prstGeom>
          <a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349FDBFA-8A21-D7F8-52CD-FED45C91877F}"/>
              </a:ext>
            </a:extLst>
          </p:cNvPr>
          <p:cNvSpPr/>
          <p:nvPr/>
        </p:nvSpPr>
        <p:spPr>
          <a:xfrm>
            <a:off x="7421902" y="863615"/>
            <a:ext cx="458859" cy="400939"/>
          </a:xfrm>
          <a:prstGeom prst="rect">
            <a:avLst/>
          </a:prstGeom>
          <a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DBE54527-1950-64EB-17D2-A64B0C333D14}"/>
              </a:ext>
            </a:extLst>
          </p:cNvPr>
          <p:cNvSpPr/>
          <p:nvPr/>
        </p:nvSpPr>
        <p:spPr>
          <a:xfrm>
            <a:off x="8819898" y="1358485"/>
            <a:ext cx="458859" cy="480462"/>
          </a:xfrm>
          <a:prstGeom prst="rect">
            <a:avLst/>
          </a:prstGeom>
          <a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4A7F2C55-73C9-5D10-967B-2FAF14100A7A}"/>
              </a:ext>
            </a:extLst>
          </p:cNvPr>
          <p:cNvSpPr/>
          <p:nvPr/>
        </p:nvSpPr>
        <p:spPr>
          <a:xfrm>
            <a:off x="9278757" y="4090792"/>
            <a:ext cx="448242" cy="424168"/>
          </a:xfrm>
          <a:prstGeom prst="rect">
            <a:avLst/>
          </a:prstGeom>
          <a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" r="-1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2" name="Obraz 21">
            <a:extLst>
              <a:ext uri="{FF2B5EF4-FFF2-40B4-BE49-F238E27FC236}">
                <a16:creationId xmlns:a16="http://schemas.microsoft.com/office/drawing/2014/main" id="{9EB91A33-FE66-4D7A-9EED-C314656A7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68608" y="4971771"/>
            <a:ext cx="646183" cy="516417"/>
          </a:xfrm>
          <a:prstGeom prst="rect">
            <a:avLst/>
          </a:prstGeom>
        </p:spPr>
      </p:pic>
      <p:sp>
        <p:nvSpPr>
          <p:cNvPr id="23" name="Prostokąt 22">
            <a:extLst>
              <a:ext uri="{FF2B5EF4-FFF2-40B4-BE49-F238E27FC236}">
                <a16:creationId xmlns:a16="http://schemas.microsoft.com/office/drawing/2014/main" id="{8EA5C7EE-69E2-9E23-1771-DED08FB17B9F}"/>
              </a:ext>
            </a:extLst>
          </p:cNvPr>
          <p:cNvSpPr/>
          <p:nvPr/>
        </p:nvSpPr>
        <p:spPr>
          <a:xfrm>
            <a:off x="5338912" y="2623520"/>
            <a:ext cx="516418" cy="516418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CE3D6229-9208-87F5-B5AF-B512A6196D58}"/>
              </a:ext>
            </a:extLst>
          </p:cNvPr>
          <p:cNvSpPr/>
          <p:nvPr/>
        </p:nvSpPr>
        <p:spPr>
          <a:xfrm>
            <a:off x="6637051" y="5030678"/>
            <a:ext cx="516418" cy="516418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00" b="-3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 rtlCol="0">
            <a:normAutofit/>
          </a:bodyPr>
          <a:lstStyle/>
          <a:p>
            <a:pPr rtl="0"/>
            <a:r>
              <a:rPr lang="en-GB" sz="5400" b="1" dirty="0">
                <a:solidFill>
                  <a:srgbClr val="FFFFFF"/>
                </a:solidFill>
              </a:rPr>
              <a:t>Questions</a:t>
            </a:r>
            <a:r>
              <a:rPr lang="pl-PL" sz="5400" b="1" dirty="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l-PL" dirty="0">
                <a:solidFill>
                  <a:srgbClr val="FFFFFF"/>
                </a:solidFill>
              </a:rPr>
              <a:t>e-mail:</a:t>
            </a:r>
            <a:br>
              <a:rPr lang="pl-PL" dirty="0">
                <a:solidFill>
                  <a:srgbClr val="FFFFFF"/>
                </a:solidFill>
              </a:rPr>
            </a:br>
            <a:r>
              <a:rPr lang="pl-PL" dirty="0"/>
              <a:t>chubs_chubs@chubs.com</a:t>
            </a:r>
            <a:endParaRPr lang="pl-PL" b="1" dirty="0">
              <a:solidFill>
                <a:srgbClr val="FFFFFF"/>
              </a:solidFill>
            </a:endParaRPr>
          </a:p>
          <a:p>
            <a:pPr marL="0" indent="0" rtl="0">
              <a:buNone/>
            </a:pP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5" name="Obraz 4" descr="Znak otwarcia restauracji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7" name="Grafika 6" descr="Koperta">
            <a:extLst>
              <a:ext uri="{FF2B5EF4-FFF2-40B4-BE49-F238E27FC236}">
                <a16:creationId xmlns:a16="http://schemas.microsoft.com/office/drawing/2014/main" id="{1BCFD98B-5534-433A-A8E6-4DE2A04C3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129" y="2286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04BA6B-A00A-7364-7848-874041DC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295BB3-39AA-37B9-EA97-CB1412F243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576407"/>
              </p:ext>
            </p:extLst>
          </p:nvPr>
        </p:nvGraphicFramePr>
        <p:xfrm>
          <a:off x="1024128" y="1116830"/>
          <a:ext cx="9919855" cy="445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64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FCE74C-297E-F5C0-64C8-B77B25C9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A9DA208-2F81-D528-8DBD-EE5F71FBCBE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F20C89D-F60E-5482-EDDD-63F5EB25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CE5176B8-A3B1-9A25-0421-60CF0A971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65" y="1765993"/>
            <a:ext cx="1663007" cy="1663007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FAEF7383-F2E2-9C4A-C0A9-C17770A8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417" y="1765990"/>
            <a:ext cx="1663007" cy="1663007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03A6AECE-F6C6-FA0C-D8CA-84DBB82485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79296" y="1765990"/>
            <a:ext cx="1663007" cy="1663007"/>
          </a:xfrm>
          <a:prstGeom prst="rect">
            <a:avLst/>
          </a:prstGeom>
        </p:spPr>
      </p:pic>
      <p:sp>
        <p:nvSpPr>
          <p:cNvPr id="17" name="Znak plus 16">
            <a:extLst>
              <a:ext uri="{FF2B5EF4-FFF2-40B4-BE49-F238E27FC236}">
                <a16:creationId xmlns:a16="http://schemas.microsoft.com/office/drawing/2014/main" id="{6D6C5788-3FF4-C90D-31EF-C3B042516802}"/>
              </a:ext>
            </a:extLst>
          </p:cNvPr>
          <p:cNvSpPr/>
          <p:nvPr/>
        </p:nvSpPr>
        <p:spPr>
          <a:xfrm>
            <a:off x="7639978" y="2103349"/>
            <a:ext cx="988291" cy="988291"/>
          </a:xfrm>
          <a:prstGeom prst="mathPlus">
            <a:avLst/>
          </a:prstGeom>
          <a:solidFill>
            <a:srgbClr val="0070C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Nawias klamrowy zamykający 17">
            <a:extLst>
              <a:ext uri="{FF2B5EF4-FFF2-40B4-BE49-F238E27FC236}">
                <a16:creationId xmlns:a16="http://schemas.microsoft.com/office/drawing/2014/main" id="{34A47E02-23A2-57D1-A47A-3DDA1436D51E}"/>
              </a:ext>
            </a:extLst>
          </p:cNvPr>
          <p:cNvSpPr/>
          <p:nvPr/>
        </p:nvSpPr>
        <p:spPr>
          <a:xfrm rot="5400000">
            <a:off x="3495733" y="530863"/>
            <a:ext cx="724823" cy="587456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AE56A2BE-B6CD-49FA-B1E2-060C77DC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41" y="1765990"/>
            <a:ext cx="1663007" cy="1663007"/>
          </a:xfrm>
          <a:prstGeom prst="rect">
            <a:avLst/>
          </a:prstGeom>
        </p:spPr>
      </p:pic>
      <p:sp>
        <p:nvSpPr>
          <p:cNvPr id="21" name="pole tekstowe 20">
            <a:extLst>
              <a:ext uri="{FF2B5EF4-FFF2-40B4-BE49-F238E27FC236}">
                <a16:creationId xmlns:a16="http://schemas.microsoft.com/office/drawing/2014/main" id="{038C1C5F-805B-6459-B037-5528C8C0C378}"/>
              </a:ext>
            </a:extLst>
          </p:cNvPr>
          <p:cNvSpPr txBox="1"/>
          <p:nvPr/>
        </p:nvSpPr>
        <p:spPr>
          <a:xfrm>
            <a:off x="789132" y="811883"/>
            <a:ext cx="1891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b="0" i="0" dirty="0" err="1">
                <a:solidFill>
                  <a:srgbClr val="3C4043"/>
                </a:solidFill>
                <a:effectLst/>
                <a:latin typeface="+mj-lt"/>
              </a:rPr>
              <a:t>Deforestation</a:t>
            </a:r>
            <a:r>
              <a:rPr lang="pl-PL" sz="2800" b="0" i="0" dirty="0">
                <a:solidFill>
                  <a:srgbClr val="3C4043"/>
                </a:solidFill>
                <a:effectLst/>
                <a:latin typeface="+mj-lt"/>
              </a:rPr>
              <a:t> </a:t>
            </a:r>
            <a:r>
              <a:rPr lang="pl-PL" sz="2800" b="0" i="0" dirty="0" err="1">
                <a:solidFill>
                  <a:srgbClr val="3C4043"/>
                </a:solidFill>
                <a:effectLst/>
                <a:latin typeface="+mj-lt"/>
              </a:rPr>
              <a:t>area</a:t>
            </a:r>
            <a:endParaRPr lang="pl-PL" sz="2800" dirty="0">
              <a:latin typeface="+mj-lt"/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5F8D5CDD-ECCB-7E60-CC66-80D91385046D}"/>
              </a:ext>
            </a:extLst>
          </p:cNvPr>
          <p:cNvSpPr txBox="1"/>
          <p:nvPr/>
        </p:nvSpPr>
        <p:spPr>
          <a:xfrm>
            <a:off x="2930235" y="820202"/>
            <a:ext cx="1891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b="0" i="0" dirty="0" err="1">
                <a:solidFill>
                  <a:srgbClr val="3C4043"/>
                </a:solidFill>
                <a:effectLst/>
                <a:latin typeface="+mj-lt"/>
              </a:rPr>
              <a:t>Climatic</a:t>
            </a:r>
            <a:r>
              <a:rPr lang="pl-PL" sz="2800" b="0" i="0" dirty="0">
                <a:solidFill>
                  <a:srgbClr val="3C4043"/>
                </a:solidFill>
                <a:effectLst/>
                <a:latin typeface="+mj-lt"/>
              </a:rPr>
              <a:t> </a:t>
            </a:r>
            <a:r>
              <a:rPr lang="pl-PL" sz="2800" b="0" i="0" dirty="0" err="1">
                <a:solidFill>
                  <a:srgbClr val="3C4043"/>
                </a:solidFill>
                <a:effectLst/>
                <a:latin typeface="+mj-lt"/>
              </a:rPr>
              <a:t>phenomena</a:t>
            </a:r>
            <a:endParaRPr lang="pl-PL" sz="2800" dirty="0">
              <a:latin typeface="+mj-lt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549C3CE9-49EF-F870-5DC8-5035339EA163}"/>
              </a:ext>
            </a:extLst>
          </p:cNvPr>
          <p:cNvSpPr txBox="1"/>
          <p:nvPr/>
        </p:nvSpPr>
        <p:spPr>
          <a:xfrm>
            <a:off x="4768737" y="811883"/>
            <a:ext cx="23903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rgbClr val="3C4043"/>
                </a:solidFill>
                <a:latin typeface="+mj-lt"/>
              </a:rPr>
              <a:t>F</a:t>
            </a:r>
            <a:r>
              <a:rPr lang="en-US" sz="2800" b="0" i="0" dirty="0">
                <a:solidFill>
                  <a:srgbClr val="3C4043"/>
                </a:solidFill>
                <a:effectLst/>
                <a:latin typeface="+mj-lt"/>
              </a:rPr>
              <a:t>ire outbreaks in Brazilian Amazon</a:t>
            </a:r>
            <a:endParaRPr lang="pl-PL" sz="2800" dirty="0">
              <a:latin typeface="+mj-lt"/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025AA06E-BEFC-F885-C9C7-1D8AB72C3938}"/>
              </a:ext>
            </a:extLst>
          </p:cNvPr>
          <p:cNvSpPr txBox="1"/>
          <p:nvPr/>
        </p:nvSpPr>
        <p:spPr>
          <a:xfrm>
            <a:off x="1805073" y="3830555"/>
            <a:ext cx="4106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3200" dirty="0" err="1">
                <a:solidFill>
                  <a:schemeClr val="bg1"/>
                </a:solidFill>
                <a:latin typeface="+mj-lt"/>
              </a:rPr>
              <a:t>Original</a:t>
            </a:r>
            <a:r>
              <a:rPr lang="pl-PL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+mj-lt"/>
              </a:rPr>
              <a:t>dataset</a:t>
            </a:r>
            <a:endParaRPr lang="pl-PL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9E7910C-D0F0-74C3-A947-835865D1EC3A}"/>
              </a:ext>
            </a:extLst>
          </p:cNvPr>
          <p:cNvSpPr txBox="1"/>
          <p:nvPr/>
        </p:nvSpPr>
        <p:spPr>
          <a:xfrm>
            <a:off x="8747297" y="3831563"/>
            <a:ext cx="2890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3200" dirty="0" err="1">
                <a:solidFill>
                  <a:schemeClr val="bg1"/>
                </a:solidFill>
                <a:latin typeface="+mj-lt"/>
              </a:rPr>
              <a:t>Additional</a:t>
            </a:r>
            <a:r>
              <a:rPr lang="pl-PL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+mj-lt"/>
              </a:rPr>
              <a:t>dataset</a:t>
            </a:r>
            <a:endParaRPr lang="pl-PL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13B55E3A-C50E-2F40-1013-8CFBD9496BEC}"/>
              </a:ext>
            </a:extLst>
          </p:cNvPr>
          <p:cNvSpPr txBox="1"/>
          <p:nvPr/>
        </p:nvSpPr>
        <p:spPr>
          <a:xfrm>
            <a:off x="8997605" y="811883"/>
            <a:ext cx="23903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b="0" i="0" dirty="0">
                <a:solidFill>
                  <a:srgbClr val="3C4043"/>
                </a:solidFill>
                <a:effectLst/>
                <a:latin typeface="+mj-lt"/>
              </a:rPr>
              <a:t>I</a:t>
            </a:r>
            <a:r>
              <a:rPr lang="en-US" sz="2800" b="0" i="0" dirty="0" err="1">
                <a:solidFill>
                  <a:srgbClr val="3C4043"/>
                </a:solidFill>
                <a:effectLst/>
                <a:latin typeface="+mj-lt"/>
              </a:rPr>
              <a:t>nformation</a:t>
            </a:r>
            <a:r>
              <a:rPr lang="en-US" sz="2800" b="0" i="0" dirty="0">
                <a:solidFill>
                  <a:srgbClr val="3C4043"/>
                </a:solidFill>
                <a:effectLst/>
                <a:latin typeface="+mj-lt"/>
              </a:rPr>
              <a:t> related to Brazilian states</a:t>
            </a:r>
            <a:endParaRPr lang="pl-PL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364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Prostokąt 56">
            <a:extLst>
              <a:ext uri="{FF2B5EF4-FFF2-40B4-BE49-F238E27FC236}">
                <a16:creationId xmlns:a16="http://schemas.microsoft.com/office/drawing/2014/main" id="{F6F939FF-38E5-43C1-9562-6E33A2F5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59" name="Prostokąt 58">
            <a:extLst>
              <a:ext uri="{FF2B5EF4-FFF2-40B4-BE49-F238E27FC236}">
                <a16:creationId xmlns:a16="http://schemas.microsoft.com/office/drawing/2014/main" id="{C148A00E-633D-4DE1-A032-9D62FA291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l-PL" b="1" noProof="1">
                <a:solidFill>
                  <a:srgbClr val="FFFFFF"/>
                </a:solidFill>
              </a:rPr>
              <a:t>Purpose</a:t>
            </a:r>
          </a:p>
        </p:txBody>
      </p:sp>
      <p:cxnSp>
        <p:nvCxnSpPr>
          <p:cNvPr id="61" name="Łącznik prosty 60">
            <a:extLst>
              <a:ext uri="{FF2B5EF4-FFF2-40B4-BE49-F238E27FC236}">
                <a16:creationId xmlns:a16="http://schemas.microsoft.com/office/drawing/2014/main" id="{1F7502AC-B5F2-447A-8886-7B0FA9DBA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Zawartość — symbol zastępczy 2" descr="Ikona — punktory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691254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567AFE-26D4-05E1-344D-EB57056D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4368"/>
            <a:ext cx="10515600" cy="121188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Average </a:t>
            </a:r>
            <a:r>
              <a:rPr lang="pl-PL" sz="3200" b="1" dirty="0"/>
              <a:t>n</a:t>
            </a:r>
            <a:r>
              <a:rPr lang="en-US" sz="3200" b="1" dirty="0"/>
              <a:t>umber of forest fire outbreaks</a:t>
            </a:r>
            <a:r>
              <a:rPr lang="pl-PL" sz="3200" b="1" dirty="0"/>
              <a:t> </a:t>
            </a:r>
            <a:r>
              <a:rPr lang="en-US" sz="3200" b="1" dirty="0"/>
              <a:t>for </a:t>
            </a:r>
            <a:r>
              <a:rPr lang="pl-PL" sz="3200" b="1" dirty="0"/>
              <a:t>1999-2019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486D64A-D485-17F0-CCC9-F9AD0402C276}"/>
              </a:ext>
            </a:extLst>
          </p:cNvPr>
          <p:cNvSpPr txBox="1"/>
          <p:nvPr/>
        </p:nvSpPr>
        <p:spPr>
          <a:xfrm>
            <a:off x="838201" y="5893022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Source: </a:t>
            </a:r>
            <a:r>
              <a:rPr lang="pl-PL" sz="1600" dirty="0" err="1"/>
              <a:t>Own</a:t>
            </a:r>
            <a:r>
              <a:rPr lang="pl-PL" sz="1600" dirty="0"/>
              <a:t> </a:t>
            </a:r>
            <a:r>
              <a:rPr lang="pl-PL" sz="1600" dirty="0" err="1"/>
              <a:t>elaboration</a:t>
            </a:r>
            <a:r>
              <a:rPr lang="pl-PL" sz="1600" dirty="0"/>
              <a:t> [</a:t>
            </a:r>
            <a:r>
              <a:rPr lang="pl-PL" sz="1600" dirty="0">
                <a:hlinkClick r:id="rId3"/>
              </a:rPr>
              <a:t>Tableau</a:t>
            </a:r>
            <a:r>
              <a:rPr lang="pl-PL" sz="1600" dirty="0"/>
              <a:t>]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4ADFBA3-D240-1E29-63F6-F86856443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49" y="1915962"/>
            <a:ext cx="9486901" cy="39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5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567AFE-26D4-05E1-344D-EB57056D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299"/>
            <a:ext cx="10515600" cy="121188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Total number of forest fire outbreaks for 1999-2019 | growth % </a:t>
            </a:r>
            <a:r>
              <a:rPr lang="pl-PL" sz="2800" b="1" dirty="0"/>
              <a:t>Y</a:t>
            </a:r>
            <a:r>
              <a:rPr lang="en-US" sz="2800" b="1" dirty="0"/>
              <a:t>o</a:t>
            </a:r>
            <a:r>
              <a:rPr lang="pl-PL" sz="2800" b="1" dirty="0"/>
              <a:t>Y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486D64A-D485-17F0-CCC9-F9AD0402C276}"/>
              </a:ext>
            </a:extLst>
          </p:cNvPr>
          <p:cNvSpPr txBox="1"/>
          <p:nvPr/>
        </p:nvSpPr>
        <p:spPr>
          <a:xfrm>
            <a:off x="838200" y="6107350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Source: </a:t>
            </a:r>
            <a:r>
              <a:rPr lang="pl-PL" sz="1600" dirty="0" err="1"/>
              <a:t>Own</a:t>
            </a:r>
            <a:r>
              <a:rPr lang="pl-PL" sz="1600" dirty="0"/>
              <a:t> </a:t>
            </a:r>
            <a:r>
              <a:rPr lang="pl-PL" sz="1600" dirty="0" err="1"/>
              <a:t>elaboration</a:t>
            </a:r>
            <a:r>
              <a:rPr lang="pl-PL" sz="1600" dirty="0"/>
              <a:t> [</a:t>
            </a:r>
            <a:r>
              <a:rPr lang="pl-PL" sz="1600" dirty="0">
                <a:hlinkClick r:id="rId3"/>
              </a:rPr>
              <a:t>Tableau</a:t>
            </a:r>
            <a:r>
              <a:rPr lang="pl-PL" sz="1600" dirty="0"/>
              <a:t>]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464F4FD-0DD8-9073-98D8-3E742FA29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789" y="1860996"/>
            <a:ext cx="9792421" cy="41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10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567AFE-26D4-05E1-344D-EB57056D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0955"/>
            <a:ext cx="10787743" cy="121188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Total number of forest fire outbreaks for 1999-2019 for each state </a:t>
            </a:r>
            <a:endParaRPr lang="pl-PL" sz="2800" b="1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486D64A-D485-17F0-CCC9-F9AD0402C276}"/>
              </a:ext>
            </a:extLst>
          </p:cNvPr>
          <p:cNvSpPr txBox="1"/>
          <p:nvPr/>
        </p:nvSpPr>
        <p:spPr>
          <a:xfrm>
            <a:off x="7630887" y="3645343"/>
            <a:ext cx="428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Source: </a:t>
            </a:r>
            <a:r>
              <a:rPr lang="pl-PL" sz="1600" dirty="0" err="1"/>
              <a:t>Own</a:t>
            </a:r>
            <a:r>
              <a:rPr lang="pl-PL" sz="1600" dirty="0"/>
              <a:t> </a:t>
            </a:r>
            <a:r>
              <a:rPr lang="pl-PL" sz="1600" dirty="0" err="1"/>
              <a:t>elaboration</a:t>
            </a:r>
            <a:r>
              <a:rPr lang="pl-PL" sz="1600" dirty="0"/>
              <a:t> [</a:t>
            </a:r>
            <a:r>
              <a:rPr lang="pl-PL" sz="1600" dirty="0">
                <a:hlinkClick r:id="rId3"/>
              </a:rPr>
              <a:t>Tableau</a:t>
            </a:r>
            <a:r>
              <a:rPr lang="pl-PL" sz="1600" dirty="0"/>
              <a:t>]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100CF91-0A1E-270E-89B0-6A091908A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579" y="1099457"/>
            <a:ext cx="6104222" cy="55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567AFE-26D4-05E1-344D-EB57056D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201400" cy="121188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Peak season for number of forest fire outbreaks (dry season in Brazil)</a:t>
            </a:r>
            <a:endParaRPr lang="pl-PL" sz="2800" b="1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486D64A-D485-17F0-CCC9-F9AD0402C276}"/>
              </a:ext>
            </a:extLst>
          </p:cNvPr>
          <p:cNvSpPr txBox="1"/>
          <p:nvPr/>
        </p:nvSpPr>
        <p:spPr>
          <a:xfrm>
            <a:off x="7239001" y="3576066"/>
            <a:ext cx="387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Source: </a:t>
            </a:r>
            <a:r>
              <a:rPr lang="pl-PL" sz="1600" dirty="0" err="1"/>
              <a:t>Own</a:t>
            </a:r>
            <a:r>
              <a:rPr lang="pl-PL" sz="1600" dirty="0"/>
              <a:t> </a:t>
            </a:r>
            <a:r>
              <a:rPr lang="pl-PL" sz="1600" dirty="0" err="1"/>
              <a:t>elaboration</a:t>
            </a:r>
            <a:r>
              <a:rPr lang="pl-PL" sz="1600" dirty="0"/>
              <a:t> [</a:t>
            </a:r>
            <a:r>
              <a:rPr lang="pl-PL" sz="1600" dirty="0">
                <a:hlinkClick r:id="rId3"/>
              </a:rPr>
              <a:t>Tableau</a:t>
            </a:r>
            <a:r>
              <a:rPr lang="pl-PL" sz="1600" dirty="0"/>
              <a:t>]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207F593-F94F-0040-070A-1E773053D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69" y="1284514"/>
            <a:ext cx="5455317" cy="53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93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567AFE-26D4-05E1-344D-EB57056D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57857" cy="121188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Total number of forest fire outbreaks for 1999-2019 | growth % </a:t>
            </a:r>
            <a:r>
              <a:rPr lang="pl-PL" sz="2800" b="1" dirty="0" err="1"/>
              <a:t>MoM</a:t>
            </a:r>
            <a:endParaRPr lang="pl-PL" sz="2800" b="1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486D64A-D485-17F0-CCC9-F9AD0402C276}"/>
              </a:ext>
            </a:extLst>
          </p:cNvPr>
          <p:cNvSpPr txBox="1"/>
          <p:nvPr/>
        </p:nvSpPr>
        <p:spPr>
          <a:xfrm>
            <a:off x="838200" y="6471196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Source: </a:t>
            </a:r>
            <a:r>
              <a:rPr lang="pl-PL" sz="1600" dirty="0" err="1"/>
              <a:t>Own</a:t>
            </a:r>
            <a:r>
              <a:rPr lang="pl-PL" sz="1600" dirty="0"/>
              <a:t> </a:t>
            </a:r>
            <a:r>
              <a:rPr lang="pl-PL" sz="1600" dirty="0" err="1"/>
              <a:t>elaboration</a:t>
            </a:r>
            <a:r>
              <a:rPr lang="pl-PL" sz="1600" dirty="0"/>
              <a:t> [</a:t>
            </a:r>
            <a:r>
              <a:rPr lang="pl-PL" sz="1600" dirty="0">
                <a:hlinkClick r:id="rId3"/>
              </a:rPr>
              <a:t>Tableau</a:t>
            </a:r>
            <a:r>
              <a:rPr lang="pl-PL" sz="1600" dirty="0"/>
              <a:t>]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6412169-94F5-24FB-25F5-38DFDCEDC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34" y="1838268"/>
            <a:ext cx="11764722" cy="43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545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503_TF89549367_Win32" id="{5D77740A-D7DF-4BBE-B2CC-1E47EC638946}" vid="{ED30E8DB-ABF2-407C-9AF3-317585D8FCFE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Handel detaliczny</Template>
  <TotalTime>4703</TotalTime>
  <Words>856</Words>
  <Application>Microsoft Office PowerPoint</Application>
  <PresentationFormat>Panoramiczny</PresentationFormat>
  <Paragraphs>107</Paragraphs>
  <Slides>13</Slides>
  <Notes>11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23" baseType="lpstr">
      <vt:lpstr>Arial</vt:lpstr>
      <vt:lpstr>Calibri</vt:lpstr>
      <vt:lpstr>Slack-Lato</vt:lpstr>
      <vt:lpstr>Söhne</vt:lpstr>
      <vt:lpstr>Tw Cen MT</vt:lpstr>
      <vt:lpstr>Tw Cen MT Condensed</vt:lpstr>
      <vt:lpstr>Verdana</vt:lpstr>
      <vt:lpstr>Wingdings 3</vt:lpstr>
      <vt:lpstr>Work Sans</vt:lpstr>
      <vt:lpstr>Integralny</vt:lpstr>
      <vt:lpstr>Brazilian Amazon Rainforest Degradation 1999-2019</vt:lpstr>
      <vt:lpstr>Agenda</vt:lpstr>
      <vt:lpstr>Datasets</vt:lpstr>
      <vt:lpstr>Purpose</vt:lpstr>
      <vt:lpstr>Average number of forest fire outbreaks for 1999-2019</vt:lpstr>
      <vt:lpstr>Total number of forest fire outbreaks for 1999-2019 | growth % YoY</vt:lpstr>
      <vt:lpstr>Total number of forest fire outbreaks for 1999-2019 for each state </vt:lpstr>
      <vt:lpstr>Peak season for number of forest fire outbreaks (dry season in Brazil)</vt:lpstr>
      <vt:lpstr>Total number of forest fire outbreaks for 1999-2019 | growth % MoM</vt:lpstr>
      <vt:lpstr>Severity of phenomena</vt:lpstr>
      <vt:lpstr>Fire to area trend</vt:lpstr>
      <vt:lpstr>opportunities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Brazilian Amazon Rainforest Degradation 1999-2019</dc:title>
  <dc:creator>Dona</dc:creator>
  <cp:lastModifiedBy>Dona</cp:lastModifiedBy>
  <cp:revision>9</cp:revision>
  <dcterms:created xsi:type="dcterms:W3CDTF">2023-02-14T16:50:54Z</dcterms:created>
  <dcterms:modified xsi:type="dcterms:W3CDTF">2023-02-17T23:14:40Z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